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28"/>
  </p:notesMasterIdLst>
  <p:sldIdLst>
    <p:sldId id="282" r:id="rId3"/>
    <p:sldId id="459" r:id="rId4"/>
    <p:sldId id="452" r:id="rId5"/>
    <p:sldId id="498" r:id="rId6"/>
    <p:sldId id="1988" r:id="rId7"/>
    <p:sldId id="815" r:id="rId8"/>
    <p:sldId id="1991" r:id="rId9"/>
    <p:sldId id="1990" r:id="rId10"/>
    <p:sldId id="1971" r:id="rId11"/>
    <p:sldId id="1994" r:id="rId12"/>
    <p:sldId id="1995" r:id="rId13"/>
    <p:sldId id="783" r:id="rId14"/>
    <p:sldId id="819" r:id="rId15"/>
    <p:sldId id="506" r:id="rId16"/>
    <p:sldId id="818" r:id="rId17"/>
    <p:sldId id="1997" r:id="rId18"/>
    <p:sldId id="814" r:id="rId19"/>
    <p:sldId id="779" r:id="rId20"/>
    <p:sldId id="1998" r:id="rId21"/>
    <p:sldId id="1999" r:id="rId22"/>
    <p:sldId id="2000" r:id="rId23"/>
    <p:sldId id="1992" r:id="rId24"/>
    <p:sldId id="817" r:id="rId25"/>
    <p:sldId id="468" r:id="rId26"/>
    <p:sldId id="802" r:id="rId27"/>
  </p:sldIdLst>
  <p:sldSz cx="12192000" cy="6858000"/>
  <p:notesSz cx="6858000" cy="9144000"/>
  <p:embeddedFontLst>
    <p:embeddedFont>
      <p:font typeface="Book Antiqua" panose="02040602050305030304" pitchFamily="18"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Meiryo UI" panose="020B0604030504040204" pitchFamily="34" charset="-128"/>
      <p:regular r:id="rId37"/>
      <p:bold r:id="rId38"/>
      <p:italic r:id="rId39"/>
      <p:boldItalic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2CB"/>
    <a:srgbClr val="0000FF"/>
    <a:srgbClr val="17A810"/>
    <a:srgbClr val="DCADCB"/>
    <a:srgbClr val="30CFCD"/>
    <a:srgbClr val="E43230"/>
    <a:srgbClr val="CC3300"/>
    <a:srgbClr val="668B06"/>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autoAdjust="0"/>
  </p:normalViewPr>
  <p:slideViewPr>
    <p:cSldViewPr snapToGrid="0">
      <p:cViewPr varScale="1">
        <p:scale>
          <a:sx n="78" d="100"/>
          <a:sy n="78" d="100"/>
        </p:scale>
        <p:origin x="69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alpha val="30000"/>
          </a:schemeClr>
        </a:solidFill>
        <a:effectLst/>
      </p:bgPr>
    </p:bg>
    <p:spTree>
      <p:nvGrpSpPr>
        <p:cNvPr id="1" name=""/>
        <p:cNvGrpSpPr/>
        <p:nvPr/>
      </p:nvGrpSpPr>
      <p:grpSpPr>
        <a:xfrm>
          <a:off x="0" y="0"/>
          <a:ext cx="0" cy="0"/>
          <a:chOff x="0" y="0"/>
          <a:chExt cx="0" cy="0"/>
        </a:xfrm>
      </p:grpSpPr>
      <p:sp>
        <p:nvSpPr>
          <p:cNvPr id="13" name="Freeform: Shape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a:lstStyle/>
          <a:p>
            <a:r>
              <a:rPr lang="en-US" noProof="0"/>
              <a:t>Click icon to add picture</a:t>
            </a:r>
            <a:endParaRPr lang="en-US" noProof="0" dirty="0"/>
          </a:p>
        </p:txBody>
      </p:sp>
      <p:sp>
        <p:nvSpPr>
          <p:cNvPr id="6" name="Title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r>
              <a:rPr lang="en-US" noProof="0"/>
              <a:t>Title</a:t>
            </a:r>
          </a:p>
        </p:txBody>
      </p:sp>
      <p:sp>
        <p:nvSpPr>
          <p:cNvPr id="7" name="Subtitle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noProof="0" dirty="0"/>
              <a:t>Subtitle</a:t>
            </a:r>
          </a:p>
        </p:txBody>
      </p:sp>
    </p:spTree>
    <p:extLst>
      <p:ext uri="{BB962C8B-B14F-4D97-AF65-F5344CB8AC3E}">
        <p14:creationId xmlns:p14="http://schemas.microsoft.com/office/powerpoint/2010/main" val="23762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33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Rectangle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800"/>
            </a:lvl1pPr>
          </a:lstStyle>
          <a:p>
            <a:r>
              <a:rPr lang="en-US" noProof="0"/>
              <a:t>Click icon to add picture</a:t>
            </a:r>
            <a:endParaRPr lang="en-US" noProof="0" dirty="0"/>
          </a:p>
        </p:txBody>
      </p:sp>
      <p:sp>
        <p:nvSpPr>
          <p:cNvPr id="7" name="Title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a:lstStyle/>
          <a:p>
            <a:pPr lvl="0"/>
            <a:r>
              <a:rPr lang="en-US"/>
              <a:t>Click to edit Master text styles</a:t>
            </a:r>
          </a:p>
        </p:txBody>
      </p:sp>
    </p:spTree>
    <p:extLst>
      <p:ext uri="{BB962C8B-B14F-4D97-AF65-F5344CB8AC3E}">
        <p14:creationId xmlns:p14="http://schemas.microsoft.com/office/powerpoint/2010/main" val="91469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alpha val="30000"/>
          </a:schemeClr>
        </a:solidFill>
        <a:effectLst/>
      </p:bgPr>
    </p:bg>
    <p:spTree>
      <p:nvGrpSpPr>
        <p:cNvPr id="1" name=""/>
        <p:cNvGrpSpPr/>
        <p:nvPr/>
      </p:nvGrpSpPr>
      <p:grpSpPr>
        <a:xfrm>
          <a:off x="0" y="0"/>
          <a:ext cx="0" cy="0"/>
          <a:chOff x="0" y="0"/>
          <a:chExt cx="0" cy="0"/>
        </a:xfrm>
      </p:grpSpPr>
      <p:sp>
        <p:nvSpPr>
          <p:cNvPr id="26" name="Freeform: Shape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Rectangle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 Placeholder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itle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28" name="Straight Connector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a:lstStyle/>
          <a:p>
            <a:pPr lvl="0"/>
            <a:r>
              <a:rPr lang="en-US"/>
              <a:t>Click to edit Master text styles</a:t>
            </a:r>
          </a:p>
        </p:txBody>
      </p:sp>
      <p:sp>
        <p:nvSpPr>
          <p:cNvPr id="13" name="Content Placeholder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1A093508-506F-4731-B6DA-F6E8F8B09553}"/>
              </a:ext>
            </a:extLst>
          </p:cNvPr>
          <p:cNvSpPr>
            <a:spLocks noGrp="1"/>
          </p:cNvSpPr>
          <p:nvPr>
            <p:ph type="dt" sz="half" idx="14"/>
          </p:nvPr>
        </p:nvSpPr>
        <p:spPr/>
        <p:txBody>
          <a:bodyPr/>
          <a:lstStyle>
            <a:lvl1pPr>
              <a:defRPr>
                <a:solidFill>
                  <a:schemeClr val="bg1"/>
                </a:solidFill>
              </a:defRPr>
            </a:lvl1pPr>
          </a:lstStyle>
          <a:p>
            <a:fld id="{906A8E3A-8DBF-0542-BC99-444DCA0CC2C2}" type="datetimeFigureOut">
              <a:rPr lang="en-US" smtClean="0"/>
              <a:pPr/>
              <a:t>10/31/2024</a:t>
            </a:fld>
            <a:endParaRPr lang="en-US" dirty="0"/>
          </a:p>
        </p:txBody>
      </p:sp>
      <p:sp>
        <p:nvSpPr>
          <p:cNvPr id="6" name="Footer Placeholder 5">
            <a:extLst>
              <a:ext uri="{FF2B5EF4-FFF2-40B4-BE49-F238E27FC236}">
                <a16:creationId xmlns:a16="http://schemas.microsoft.com/office/drawing/2014/main" id="{600CFF9F-3D1C-430B-BECE-49D87C7AE905}"/>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a:lstStyle>
            <a:lvl1pPr>
              <a:defRPr>
                <a:solidFill>
                  <a:schemeClr val="bg1"/>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8885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accent6">
            <a:alpha val="30000"/>
          </a:schemeClr>
        </a:solidFill>
        <a:effectLst/>
      </p:bgPr>
    </p:bg>
    <p:spTree>
      <p:nvGrpSpPr>
        <p:cNvPr id="1" name=""/>
        <p:cNvGrpSpPr/>
        <p:nvPr/>
      </p:nvGrpSpPr>
      <p:grpSpPr>
        <a:xfrm>
          <a:off x="0" y="0"/>
          <a:ext cx="0" cy="0"/>
          <a:chOff x="0" y="0"/>
          <a:chExt cx="0" cy="0"/>
        </a:xfrm>
      </p:grpSpPr>
      <p:sp>
        <p:nvSpPr>
          <p:cNvPr id="8" name="Freeform: Shape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anchor="ctr">
            <a:noAutofit/>
          </a:bodyPr>
          <a:lstStyle>
            <a:lvl1pPr marL="0" indent="0" algn="ctr">
              <a:buNone/>
              <a:defRPr sz="1800">
                <a:solidFill>
                  <a:schemeClr val="tx2"/>
                </a:solidFill>
              </a:defRPr>
            </a:lvl1pPr>
          </a:lstStyle>
          <a:p>
            <a:r>
              <a:rPr lang="en-US" noProof="0"/>
              <a:t>Click icon to add picture</a:t>
            </a:r>
            <a:endParaRPr lang="en-US" noProof="0" dirty="0"/>
          </a:p>
        </p:txBody>
      </p:sp>
      <p:sp>
        <p:nvSpPr>
          <p:cNvPr id="21" name="Rectangle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itle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24" name="Straight Connector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16023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10/31/2024</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spTree>
    <p:extLst>
      <p:ext uri="{BB962C8B-B14F-4D97-AF65-F5344CB8AC3E}">
        <p14:creationId xmlns:p14="http://schemas.microsoft.com/office/powerpoint/2010/main" val="231111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defRPr>
            </a:lvl1pPr>
          </a:lstStyle>
          <a:p>
            <a:fld id="{906A8E3A-8DBF-0542-BC99-444DCA0CC2C2}" type="datetimeFigureOut">
              <a:rPr lang="en-US" smtClean="0"/>
              <a:pPr/>
              <a:t>10/31/2024</a:t>
            </a:fld>
            <a:endParaRPr lang="en-US" dirty="0"/>
          </a:p>
        </p:txBody>
      </p:sp>
      <p:sp>
        <p:nvSpPr>
          <p:cNvPr id="5" name="Footer Placeholder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473099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48849" y="249598"/>
            <a:ext cx="349326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5</a:t>
            </a:r>
          </a:p>
        </p:txBody>
      </p:sp>
      <p:sp>
        <p:nvSpPr>
          <p:cNvPr id="10" name="Rectangle 9"/>
          <p:cNvSpPr/>
          <p:nvPr/>
        </p:nvSpPr>
        <p:spPr>
          <a:xfrm>
            <a:off x="2953546" y="1087901"/>
            <a:ext cx="9238454" cy="3771930"/>
          </a:xfrm>
          <a:prstGeom prst="rect">
            <a:avLst/>
          </a:prstGeom>
          <a:noFill/>
        </p:spPr>
        <p:txBody>
          <a:bodyPr wrap="square" lIns="91440" tIns="45720" rIns="91440" bIns="45720">
            <a:spAutoFit/>
          </a:bodyPr>
          <a:lstStyle/>
          <a:p>
            <a:pPr algn="ctr">
              <a:lnSpc>
                <a:spcPct val="150000"/>
              </a:lnSpc>
            </a:pPr>
            <a:r>
              <a:rPr lang="en-US" sz="55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THỰC HIỆN KẾ HOẠCH TÀI CHÍNH</a:t>
            </a:r>
          </a:p>
          <a:p>
            <a:pPr algn="ctr">
              <a:lnSpc>
                <a:spcPct val="150000"/>
              </a:lnSpc>
            </a:pPr>
            <a:r>
              <a:rPr lang="en-US" sz="55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TRONG CUỘC SỐNG</a:t>
            </a:r>
            <a:endParaRPr lang="en-US" sz="55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endParaRPr>
          </a:p>
        </p:txBody>
      </p:sp>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EE8B3-403A-8441-474B-A1D6A70FF8E9}"/>
              </a:ext>
            </a:extLst>
          </p:cNvPr>
          <p:cNvPicPr>
            <a:picLocks noChangeAspect="1"/>
          </p:cNvPicPr>
          <p:nvPr/>
        </p:nvPicPr>
        <p:blipFill>
          <a:blip r:embed="rId2"/>
          <a:stretch>
            <a:fillRect/>
          </a:stretch>
        </p:blipFill>
        <p:spPr>
          <a:xfrm>
            <a:off x="0" y="0"/>
            <a:ext cx="12192000" cy="6796872"/>
          </a:xfrm>
          <a:prstGeom prst="rect">
            <a:avLst/>
          </a:prstGeom>
        </p:spPr>
      </p:pic>
    </p:spTree>
    <p:extLst>
      <p:ext uri="{BB962C8B-B14F-4D97-AF65-F5344CB8AC3E}">
        <p14:creationId xmlns:p14="http://schemas.microsoft.com/office/powerpoint/2010/main" val="167531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204E60-10F9-DDC8-AB8B-4D575828680A}"/>
              </a:ext>
            </a:extLst>
          </p:cNvPr>
          <p:cNvSpPr/>
          <p:nvPr/>
        </p:nvSpPr>
        <p:spPr>
          <a:xfrm>
            <a:off x="667140" y="428178"/>
            <a:ext cx="10857719" cy="6001643"/>
          </a:xfrm>
          <a:prstGeom prst="rect">
            <a:avLst/>
          </a:prstGeom>
        </p:spPr>
        <p:txBody>
          <a:bodyPr wrap="square">
            <a:spAutoFit/>
          </a:bodyPr>
          <a:lstStyle/>
          <a:p>
            <a:pPr marL="457200" lvl="0" indent="-457200" algn="just">
              <a:buFont typeface="Wingdings" panose="05000000000000000000" pitchFamily="2" charset="2"/>
              <a:buChar char="Ø"/>
            </a:pPr>
            <a:r>
              <a:rPr lang="vi-VN" sz="3200" b="1">
                <a:solidFill>
                  <a:schemeClr val="accent2">
                    <a:lumMod val="75000"/>
                  </a:schemeClr>
                </a:solidFill>
                <a:latin typeface="Cambria" pitchFamily="18" charset="0"/>
                <a:cs typeface="Times New Roman" pitchFamily="18" charset="0"/>
              </a:rPr>
              <a:t>Yếu tố thời tiết, giá cả của các loại nông sản đã ảnh hưởng đến thu nhập thực tế và quyết định chi tiêu của gia đình N. </a:t>
            </a:r>
            <a:endParaRPr lang="en-US" sz="3200" b="1">
              <a:solidFill>
                <a:schemeClr val="accent2">
                  <a:lumMod val="75000"/>
                </a:schemeClr>
              </a:solidFill>
              <a:latin typeface="Cambria" pitchFamily="18" charset="0"/>
              <a:cs typeface="Times New Roman" pitchFamily="18" charset="0"/>
            </a:endParaRPr>
          </a:p>
          <a:p>
            <a:pPr marL="457200" lvl="0" indent="-457200" algn="just">
              <a:buFont typeface="Wingdings" panose="05000000000000000000" pitchFamily="2" charset="2"/>
              <a:buChar char="ü"/>
            </a:pPr>
            <a:endParaRPr lang="en-US" sz="3200" i="1">
              <a:solidFill>
                <a:schemeClr val="tx1">
                  <a:lumMod val="95000"/>
                  <a:lumOff val="5000"/>
                </a:schemeClr>
              </a:solidFill>
              <a:latin typeface="Cambria" pitchFamily="18" charset="0"/>
              <a:cs typeface="Times New Roman" pitchFamily="18" charset="0"/>
            </a:endParaRPr>
          </a:p>
          <a:p>
            <a:pPr marL="984250" lvl="0" indent="-625475" algn="just">
              <a:buFont typeface="Wingdings" panose="05000000000000000000" pitchFamily="2" charset="2"/>
              <a:buChar char="ü"/>
            </a:pPr>
            <a:r>
              <a:rPr lang="vi-VN" sz="3200" i="1">
                <a:solidFill>
                  <a:schemeClr val="tx1">
                    <a:lumMod val="95000"/>
                    <a:lumOff val="5000"/>
                  </a:schemeClr>
                </a:solidFill>
                <a:latin typeface="Cambria" pitchFamily="18" charset="0"/>
                <a:cs typeface="Times New Roman" pitchFamily="18" charset="0"/>
              </a:rPr>
              <a:t>Khi được mùa, được giá, gia đình N chi tiêu sinh hoạt và sửa sang nhà cửa mua sắm đồ dùng và tiết kiệm, mở rộng kinh doanh. </a:t>
            </a:r>
            <a:endParaRPr lang="en-US" sz="3200" i="1">
              <a:solidFill>
                <a:schemeClr val="tx1">
                  <a:lumMod val="95000"/>
                  <a:lumOff val="5000"/>
                </a:schemeClr>
              </a:solidFill>
              <a:latin typeface="Cambria" pitchFamily="18" charset="0"/>
              <a:cs typeface="Times New Roman" pitchFamily="18" charset="0"/>
            </a:endParaRPr>
          </a:p>
          <a:p>
            <a:pPr marL="984250" lvl="0" indent="-625475" algn="just">
              <a:buFont typeface="Wingdings" panose="05000000000000000000" pitchFamily="2" charset="2"/>
              <a:buChar char="ü"/>
            </a:pPr>
            <a:endParaRPr lang="en-US" sz="3200" i="1">
              <a:solidFill>
                <a:schemeClr val="tx1">
                  <a:lumMod val="95000"/>
                  <a:lumOff val="5000"/>
                </a:schemeClr>
              </a:solidFill>
              <a:latin typeface="Cambria" pitchFamily="18" charset="0"/>
              <a:cs typeface="Times New Roman" pitchFamily="18" charset="0"/>
            </a:endParaRPr>
          </a:p>
          <a:p>
            <a:pPr marL="984250" lvl="0" indent="-625475" algn="just">
              <a:buFont typeface="Wingdings" panose="05000000000000000000" pitchFamily="2" charset="2"/>
              <a:buChar char="ü"/>
            </a:pPr>
            <a:r>
              <a:rPr lang="vi-VN" sz="3200" i="1">
                <a:solidFill>
                  <a:schemeClr val="tx1">
                    <a:lumMod val="95000"/>
                    <a:lumOff val="5000"/>
                  </a:schemeClr>
                </a:solidFill>
                <a:latin typeface="Cambria" pitchFamily="18" charset="0"/>
                <a:cs typeface="Times New Roman" pitchFamily="18" charset="0"/>
              </a:rPr>
              <a:t>Khi giá cả bấp bênh nguồn thu ít lại, gia đình N phải cắt giảm những chi phí linh hoạt, tiết kiệm chi phí thiết yếu và tìm kiếm các loại cây, hoa màu,... khác trồng thay thế để cải thiện, nâng cao thu nhập. </a:t>
            </a:r>
          </a:p>
        </p:txBody>
      </p:sp>
    </p:spTree>
    <p:extLst>
      <p:ext uri="{BB962C8B-B14F-4D97-AF65-F5344CB8AC3E}">
        <p14:creationId xmlns:p14="http://schemas.microsoft.com/office/powerpoint/2010/main" val="227942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ight Arrow 19">
            <a:extLst>
              <a:ext uri="{FF2B5EF4-FFF2-40B4-BE49-F238E27FC236}">
                <a16:creationId xmlns:a16="http://schemas.microsoft.com/office/drawing/2014/main" id="{0640CAFB-BBF1-EADC-E99A-54F38EF0C3E0}"/>
              </a:ext>
            </a:extLst>
          </p:cNvPr>
          <p:cNvSpPr/>
          <p:nvPr/>
        </p:nvSpPr>
        <p:spPr>
          <a:xfrm>
            <a:off x="385655" y="141790"/>
            <a:ext cx="11590283" cy="4366690"/>
          </a:xfrm>
          <a:prstGeom prst="rightArrow">
            <a:avLst>
              <a:gd name="adj1" fmla="val 73356"/>
              <a:gd name="adj2" fmla="val 45849"/>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ounded Rectangle 20">
            <a:extLst>
              <a:ext uri="{FF2B5EF4-FFF2-40B4-BE49-F238E27FC236}">
                <a16:creationId xmlns:a16="http://schemas.microsoft.com/office/drawing/2014/main" id="{6489FAA9-F773-A527-D423-8A591E080FFC}"/>
              </a:ext>
            </a:extLst>
          </p:cNvPr>
          <p:cNvSpPr/>
          <p:nvPr/>
        </p:nvSpPr>
        <p:spPr>
          <a:xfrm>
            <a:off x="496605" y="970190"/>
            <a:ext cx="10140530" cy="273304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Ø"/>
            </a:pPr>
            <a:r>
              <a:rPr lang="vi-VN" sz="3000" b="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Mỗi gia đình thường có nguồn thu cố định, không cố định ảnh hưởng đến chi phí sinh hoạt trong gia đình.</a:t>
            </a:r>
            <a:endParaRPr lang="en-US" sz="3000" b="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Wingdings" panose="05000000000000000000" pitchFamily="2" charset="2"/>
              <a:buChar char="Ø"/>
            </a:pPr>
            <a:endParaRPr lang="vi-VN" sz="3000" b="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Wingdings" panose="05000000000000000000" pitchFamily="2" charset="2"/>
              <a:buChar char="Ø"/>
            </a:pPr>
            <a:r>
              <a:rPr lang="vi-VN" sz="3000" b="1">
                <a:solidFill>
                  <a:schemeClr val="accent5">
                    <a:lumMod val="50000"/>
                  </a:schemeClr>
                </a:solidFill>
                <a:latin typeface="Times New Roman" panose="02020603050405020304" pitchFamily="18" charset="0"/>
                <a:ea typeface="Cambria" panose="02040503050406030204" pitchFamily="18" charset="0"/>
                <a:cs typeface="Times New Roman" panose="02020603050405020304" pitchFamily="18" charset="0"/>
              </a:rPr>
              <a:t>Yếu tố hành vi, thói quen sinh hoạt của các thành viên ảnh hưởng rất nhiều đến chi phí sinh hoạt trong gia đình.</a:t>
            </a:r>
          </a:p>
        </p:txBody>
      </p:sp>
      <p:sp>
        <p:nvSpPr>
          <p:cNvPr id="6" name="AutoShape 2" descr="Giúp Đỡ Người Khác Là Giúp Cho Sự Thành Công Của Bạn | Phát Triển Bản Thân">
            <a:extLst>
              <a:ext uri="{FF2B5EF4-FFF2-40B4-BE49-F238E27FC236}">
                <a16:creationId xmlns:a16="http://schemas.microsoft.com/office/drawing/2014/main" id="{7AD0612E-EA98-7F15-E749-A28DE7041C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piggy bank and coins&#10;&#10;Description automatically generated">
            <a:extLst>
              <a:ext uri="{FF2B5EF4-FFF2-40B4-BE49-F238E27FC236}">
                <a16:creationId xmlns:a16="http://schemas.microsoft.com/office/drawing/2014/main" id="{48853973-0CA6-1FCB-2587-1DC3E4774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662" y="3691655"/>
            <a:ext cx="3571875" cy="2976563"/>
          </a:xfrm>
          <a:prstGeom prst="rect">
            <a:avLst/>
          </a:prstGeom>
        </p:spPr>
      </p:pic>
    </p:spTree>
    <p:extLst>
      <p:ext uri="{BB962C8B-B14F-4D97-AF65-F5344CB8AC3E}">
        <p14:creationId xmlns:p14="http://schemas.microsoft.com/office/powerpoint/2010/main" val="36032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marR="0" lvl="0" indent="0" algn="just" defTabSz="914400" rtl="0" eaLnBrk="1" fontAlgn="auto" latinLnBrk="0" hangingPunct="1">
              <a:lnSpc>
                <a:spcPct val="115000"/>
              </a:lnSpc>
              <a:spcBef>
                <a:spcPts val="275"/>
              </a:spcBef>
              <a:spcAft>
                <a:spcPts val="275"/>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mn-cs"/>
              </a:rPr>
              <a:t>+ Lượt 2, nhóm 2 sẽ cử một thành viên làm phóng viên, thực hiện phỏng vấn các HS trong 3 nhóm còn lại. Lần lượt như vậy, cả 4 nhóm thông qua 4 lượt chơi làm phóng viên phỏng vấn một số HS trong lớp.</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6E5EB7BA-5C72-6037-5ADD-94967E935FD6}"/>
              </a:ext>
            </a:extLst>
          </p:cNvPr>
          <p:cNvGrpSpPr/>
          <p:nvPr/>
        </p:nvGrpSpPr>
        <p:grpSpPr>
          <a:xfrm>
            <a:off x="457201" y="7253"/>
            <a:ext cx="11225349" cy="946854"/>
            <a:chOff x="4468888" y="47205"/>
            <a:chExt cx="7725584" cy="15782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468888" y="84191"/>
              <a:ext cx="7725584"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642952" y="47205"/>
              <a:ext cx="7551519" cy="14877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a:ln>
                    <a:noFill/>
                  </a:ln>
                  <a:solidFill>
                    <a:prstClr val="white"/>
                  </a:solidFill>
                  <a:effectLst/>
                  <a:uLnTx/>
                  <a:uFillTx/>
                  <a:latin typeface="Cambria" pitchFamily="18" charset="0"/>
                  <a:ea typeface="+mn-ea"/>
                  <a:cs typeface="Arial" panose="020B0604020202020204" pitchFamily="34" charset="0"/>
                </a:rPr>
                <a:t>Hoạt động 2: Chia sẻ ảnh hưởng của thu nhập và quyết định chi tiêu đến chi phí sinh hoạt trong gia đình em.</a:t>
              </a:r>
            </a:p>
          </p:txBody>
        </p:sp>
      </p:gr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4325" y="204522"/>
            <a:ext cx="1247553" cy="943462"/>
          </a:xfrm>
          <a:prstGeom prst="rect">
            <a:avLst/>
          </a:prstGeom>
        </p:spPr>
      </p:pic>
      <p:sp>
        <p:nvSpPr>
          <p:cNvPr id="19" name="Rounded Rectangle 10">
            <a:extLst>
              <a:ext uri="{FF2B5EF4-FFF2-40B4-BE49-F238E27FC236}">
                <a16:creationId xmlns:a16="http://schemas.microsoft.com/office/drawing/2014/main" id="{9F5DE54A-C2DE-5DB3-922F-6D8BD5895BB3}"/>
              </a:ext>
            </a:extLst>
          </p:cNvPr>
          <p:cNvSpPr/>
          <p:nvPr/>
        </p:nvSpPr>
        <p:spPr>
          <a:xfrm>
            <a:off x="509451" y="1012152"/>
            <a:ext cx="5005195" cy="786455"/>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mbria" pitchFamily="18" charset="0"/>
                <a:ea typeface="+mn-ea"/>
                <a:cs typeface="Times New Roman" pitchFamily="18" charset="0"/>
              </a:rPr>
              <a:t>Hoạt động cá nhân</a:t>
            </a:r>
          </a:p>
        </p:txBody>
      </p:sp>
      <p:pic>
        <p:nvPicPr>
          <p:cNvPr id="9" name="Picture 8" descr="A child sitting at a desk writing on a book&#10;&#10;Description automatically generated">
            <a:extLst>
              <a:ext uri="{FF2B5EF4-FFF2-40B4-BE49-F238E27FC236}">
                <a16:creationId xmlns:a16="http://schemas.microsoft.com/office/drawing/2014/main" id="{3E1EC8B6-8933-A86E-3F4E-06F8496733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836" y="4579338"/>
            <a:ext cx="4138332" cy="2161994"/>
          </a:xfrm>
          <a:prstGeom prst="rect">
            <a:avLst/>
          </a:prstGeom>
        </p:spPr>
      </p:pic>
      <p:pic>
        <p:nvPicPr>
          <p:cNvPr id="10" name="Picture 9">
            <a:extLst>
              <a:ext uri="{FF2B5EF4-FFF2-40B4-BE49-F238E27FC236}">
                <a16:creationId xmlns:a16="http://schemas.microsoft.com/office/drawing/2014/main" id="{E907C28F-E4A9-008F-C1BE-3E4F9EC8756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1460" y="928985"/>
            <a:ext cx="6218336" cy="5812347"/>
          </a:xfrm>
          <a:prstGeom prst="rect">
            <a:avLst/>
          </a:prstGeom>
          <a:noFill/>
        </p:spPr>
      </p:pic>
      <p:sp>
        <p:nvSpPr>
          <p:cNvPr id="12" name="TextBox 11">
            <a:extLst>
              <a:ext uri="{FF2B5EF4-FFF2-40B4-BE49-F238E27FC236}">
                <a16:creationId xmlns:a16="http://schemas.microsoft.com/office/drawing/2014/main" id="{613BCD8E-2D4B-6C36-1B9C-A02CDE06B6B7}"/>
              </a:ext>
            </a:extLst>
          </p:cNvPr>
          <p:cNvSpPr txBox="1"/>
          <p:nvPr/>
        </p:nvSpPr>
        <p:spPr>
          <a:xfrm>
            <a:off x="403802" y="2011150"/>
            <a:ext cx="5234251" cy="2355645"/>
          </a:xfrm>
          <a:prstGeom prst="rect">
            <a:avLst/>
          </a:prstGeom>
          <a:noFill/>
        </p:spPr>
        <p:txBody>
          <a:bodyPr wrap="square">
            <a:spAutoFit/>
          </a:bodyPr>
          <a:lstStyle/>
          <a:p>
            <a:pPr marL="57150" algn="just">
              <a:lnSpc>
                <a:spcPct val="115000"/>
              </a:lnSpc>
              <a:spcBef>
                <a:spcPts val="275"/>
              </a:spcBef>
              <a:spcAft>
                <a:spcPts val="275"/>
              </a:spcAft>
            </a:pPr>
            <a:r>
              <a:rPr lang="en-US" sz="2600" b="1">
                <a:effectLst/>
                <a:latin typeface="Times New Roman" panose="02020603050405020304" pitchFamily="18" charset="0"/>
                <a:ea typeface="Arial" panose="020B0604020202020204" pitchFamily="34" charset="0"/>
                <a:cs typeface="Times New Roman" panose="02020603050405020304" pitchFamily="18" charset="0"/>
              </a:rPr>
              <a:t>T</a:t>
            </a:r>
            <a:r>
              <a:rPr lang="vi-VN" sz="2600" b="1">
                <a:effectLst/>
                <a:latin typeface="Times New Roman" panose="02020603050405020304" pitchFamily="18" charset="0"/>
                <a:ea typeface="Arial" panose="020B0604020202020204" pitchFamily="34" charset="0"/>
                <a:cs typeface="Times New Roman" panose="02020603050405020304" pitchFamily="18" charset="0"/>
              </a:rPr>
              <a:t>hực hiện bảng sau để xác định tỉ lệ % giữa các khoản chi, khoản tiết kiệm của gia đình em trong năm qua và so sánh với nguyên tắc 50/30/20 của Elizabeth Warren.</a:t>
            </a:r>
            <a:endParaRPr lang="en-US" sz="2600" b="1">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974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201B8A-D71C-70FC-8063-63E0E638C765}"/>
              </a:ext>
            </a:extLst>
          </p:cNvPr>
          <p:cNvSpPr/>
          <p:nvPr/>
        </p:nvSpPr>
        <p:spPr>
          <a:xfrm>
            <a:off x="2487585" y="882579"/>
            <a:ext cx="9068290" cy="66646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Wingdings" pitchFamily="2" charset="2"/>
              <a:buChar char="Ø"/>
            </a:pPr>
            <a:r>
              <a:rPr lang="vi-VN" sz="30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Dựa vào thực tế thu nhập và chi phí sinh hoạt ở gia đình, em hãy chia sẻ những ảnh hưởng của thu nhập và quyết định chi tiêu đến chi phí sinh hoạt trong gia đình em.</a:t>
            </a:r>
            <a:endParaRPr lang="vi-VN" sz="3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75FEA80C-82EC-7B65-4D20-8F9734122076}"/>
              </a:ext>
            </a:extLst>
          </p:cNvPr>
          <p:cNvSpPr/>
          <p:nvPr/>
        </p:nvSpPr>
        <p:spPr>
          <a:xfrm>
            <a:off x="2920919" y="1745458"/>
            <a:ext cx="8878266" cy="513140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Courier New" panose="02070309020205020404" pitchFamily="49" charset="0"/>
              <a:buChar char="o"/>
            </a:pPr>
            <a:r>
              <a:rPr lang="en-US" sz="28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Xác định thu nhập thực tế của gia đình em bao gồm: các nguồn thu và tổng thu nhập.</a:t>
            </a:r>
          </a:p>
          <a:p>
            <a:pPr marL="457200" indent="-457200" algn="just">
              <a:buFont typeface="Courier New" panose="02070309020205020404" pitchFamily="49" charset="0"/>
              <a:buChar char="o"/>
            </a:pPr>
            <a:endParaRPr lang="en-US" sz="2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Courier New" panose="02070309020205020404" pitchFamily="49" charset="0"/>
              <a:buChar char="o"/>
            </a:pPr>
            <a:r>
              <a:rPr lang="en-US" sz="28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Xác định quyết định chi tiêu của gia đình em bao gồm: khoản chi thiết yếu, khoản chi linh hoạt, khoản tiết kiệm và tỉ lệ giữa các khoản chi.</a:t>
            </a:r>
          </a:p>
          <a:p>
            <a:pPr marL="457200" indent="-457200" algn="just">
              <a:buFont typeface="Courier New" panose="02070309020205020404" pitchFamily="49" charset="0"/>
              <a:buChar char="o"/>
            </a:pPr>
            <a:endParaRPr lang="en-US" sz="28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marL="457200" indent="-457200" algn="just">
              <a:buFont typeface="Courier New" panose="02070309020205020404" pitchFamily="49" charset="0"/>
              <a:buChar char="o"/>
            </a:pPr>
            <a:r>
              <a:rPr lang="en-US" sz="28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Chia sẻ mức độ phù hợp giữa thu nhập thực tế và các quyết định chi tiêu đến chi phí sinh hoạt hằng ngày của cả gia đình, của từng cá nhân trong gia đình.</a:t>
            </a:r>
          </a:p>
        </p:txBody>
      </p:sp>
      <p:pic>
        <p:nvPicPr>
          <p:cNvPr id="11" name="Picture 10">
            <a:extLst>
              <a:ext uri="{FF2B5EF4-FFF2-40B4-BE49-F238E27FC236}">
                <a16:creationId xmlns:a16="http://schemas.microsoft.com/office/drawing/2014/main" id="{A6F7F91D-BCA2-42A9-5895-E1AC78546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92815" y="463092"/>
            <a:ext cx="2485574" cy="5931815"/>
          </a:xfrm>
          <a:prstGeom prst="rect">
            <a:avLst/>
          </a:prstGeom>
        </p:spPr>
      </p:pic>
    </p:spTree>
    <p:extLst>
      <p:ext uri="{BB962C8B-B14F-4D97-AF65-F5344CB8AC3E}">
        <p14:creationId xmlns:p14="http://schemas.microsoft.com/office/powerpoint/2010/main" val="14219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935747-9AD1-E2F4-BFD5-5C31D189C1FD}"/>
              </a:ext>
            </a:extLst>
          </p:cNvPr>
          <p:cNvSpPr/>
          <p:nvPr/>
        </p:nvSpPr>
        <p:spPr>
          <a:xfrm>
            <a:off x="1323302" y="637156"/>
            <a:ext cx="9805472" cy="13727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1" name="Diamond 10">
            <a:extLst>
              <a:ext uri="{FF2B5EF4-FFF2-40B4-BE49-F238E27FC236}">
                <a16:creationId xmlns:a16="http://schemas.microsoft.com/office/drawing/2014/main" id="{CA3EFED9-7E51-3C78-DF53-E1D8B06D892C}"/>
              </a:ext>
            </a:extLst>
          </p:cNvPr>
          <p:cNvSpPr/>
          <p:nvPr/>
        </p:nvSpPr>
        <p:spPr>
          <a:xfrm>
            <a:off x="10589944" y="637156"/>
            <a:ext cx="1077660" cy="1372728"/>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D5424E73-A93B-276B-380A-0EE9BDAF030E}"/>
              </a:ext>
            </a:extLst>
          </p:cNvPr>
          <p:cNvSpPr/>
          <p:nvPr/>
        </p:nvSpPr>
        <p:spPr>
          <a:xfrm>
            <a:off x="1323303" y="2400063"/>
            <a:ext cx="9805471" cy="156277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FEDD9350-97B1-167B-CFEA-75A7633000E9}"/>
              </a:ext>
            </a:extLst>
          </p:cNvPr>
          <p:cNvSpPr/>
          <p:nvPr/>
        </p:nvSpPr>
        <p:spPr>
          <a:xfrm>
            <a:off x="2091203" y="2735174"/>
            <a:ext cx="8436039" cy="892552"/>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Quyết định chi tiêu của gia đình cần được thống nhất giữa các thành viên và phù hợp với thu nhập.</a:t>
            </a:r>
          </a:p>
        </p:txBody>
      </p:sp>
      <p:sp>
        <p:nvSpPr>
          <p:cNvPr id="15" name="Diamond 14">
            <a:extLst>
              <a:ext uri="{FF2B5EF4-FFF2-40B4-BE49-F238E27FC236}">
                <a16:creationId xmlns:a16="http://schemas.microsoft.com/office/drawing/2014/main" id="{A1BB51DF-4048-904A-C241-F4C291CAE857}"/>
              </a:ext>
            </a:extLst>
          </p:cNvPr>
          <p:cNvSpPr/>
          <p:nvPr/>
        </p:nvSpPr>
        <p:spPr>
          <a:xfrm>
            <a:off x="813500" y="2421408"/>
            <a:ext cx="1077660" cy="152691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A1231A00-EC03-8EA4-BFE8-7A5079DFD10E}"/>
              </a:ext>
            </a:extLst>
          </p:cNvPr>
          <p:cNvSpPr/>
          <p:nvPr/>
        </p:nvSpPr>
        <p:spPr>
          <a:xfrm>
            <a:off x="1715840" y="897436"/>
            <a:ext cx="8481567" cy="892552"/>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Tỉ lệ khoản chi/ tổng thu nhập của gia đình chỉ nên chiếm khoảng 50% tổng thu nhập của cả gia đình.</a:t>
            </a:r>
          </a:p>
        </p:txBody>
      </p:sp>
      <p:sp>
        <p:nvSpPr>
          <p:cNvPr id="18" name="Rectangle 17">
            <a:extLst>
              <a:ext uri="{FF2B5EF4-FFF2-40B4-BE49-F238E27FC236}">
                <a16:creationId xmlns:a16="http://schemas.microsoft.com/office/drawing/2014/main" id="{E3616733-1235-9F31-461D-0B611BD3E596}"/>
              </a:ext>
            </a:extLst>
          </p:cNvPr>
          <p:cNvSpPr/>
          <p:nvPr/>
        </p:nvSpPr>
        <p:spPr>
          <a:xfrm>
            <a:off x="1323302" y="4368155"/>
            <a:ext cx="9805472" cy="182563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9" name="Diamond 18">
            <a:extLst>
              <a:ext uri="{FF2B5EF4-FFF2-40B4-BE49-F238E27FC236}">
                <a16:creationId xmlns:a16="http://schemas.microsoft.com/office/drawing/2014/main" id="{436047B3-B083-679E-419C-4D044C606FE1}"/>
              </a:ext>
            </a:extLst>
          </p:cNvPr>
          <p:cNvSpPr/>
          <p:nvPr/>
        </p:nvSpPr>
        <p:spPr>
          <a:xfrm>
            <a:off x="10589944" y="4594606"/>
            <a:ext cx="1077660" cy="1372728"/>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C9F76A3E-33BC-84FC-5151-5C76A561632E}"/>
              </a:ext>
            </a:extLst>
          </p:cNvPr>
          <p:cNvSpPr/>
          <p:nvPr/>
        </p:nvSpPr>
        <p:spPr>
          <a:xfrm>
            <a:off x="1483754" y="4389522"/>
            <a:ext cx="8793997" cy="1692771"/>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Tổng thu nhập và quyết định chi tiêu của mỗi gia đình có ảnh hưởng rất nhiều đến tài chính trong gia đình, vì vậy mỗi thành viên trong gia đình cần có thái độ và quan điểm tài chính phù hợp với hoàn cảnh.</a:t>
            </a:r>
          </a:p>
        </p:txBody>
      </p:sp>
    </p:spTree>
    <p:extLst>
      <p:ext uri="{BB962C8B-B14F-4D97-AF65-F5344CB8AC3E}">
        <p14:creationId xmlns:p14="http://schemas.microsoft.com/office/powerpoint/2010/main" val="36240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animBg="1"/>
      <p:bldP spid="17" grpId="0"/>
      <p:bldP spid="18" grpId="0" animBg="1"/>
      <p:bldP spid="19"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FAA13CDD-7F44-4C8B-DC01-010CB6C8141D}"/>
              </a:ext>
            </a:extLst>
          </p:cNvPr>
          <p:cNvSpPr/>
          <p:nvPr/>
        </p:nvSpPr>
        <p:spPr>
          <a:xfrm>
            <a:off x="157200" y="46300"/>
            <a:ext cx="7006091" cy="3530277"/>
          </a:xfrm>
          <a:prstGeom prst="roundRect">
            <a:avLst>
              <a:gd name="adj" fmla="val 30702"/>
            </a:avLst>
          </a:prstGeom>
          <a:solidFill>
            <a:schemeClr val="bg1">
              <a:alpha val="77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000" b="1" i="0" u="none" strike="noStrike" kern="1200" cap="none" spc="0" normalizeH="0" baseline="0" noProof="0">
              <a:ln>
                <a:noFill/>
              </a:ln>
              <a:solidFill>
                <a:schemeClr val="accent5">
                  <a:lumMod val="75000"/>
                </a:schemeClr>
              </a:solidFill>
              <a:effectLst/>
              <a:uLnTx/>
              <a:uFillTx/>
              <a:latin typeface="Cambria" pitchFamily="18" charset="0"/>
              <a:ea typeface="+mn-ea"/>
              <a:cs typeface="Times New Roman" pitchFamily="18" charset="0"/>
            </a:endParaRPr>
          </a:p>
        </p:txBody>
      </p:sp>
      <p:sp>
        <p:nvSpPr>
          <p:cNvPr id="5" name="Rectangle 4">
            <a:extLst>
              <a:ext uri="{FF2B5EF4-FFF2-40B4-BE49-F238E27FC236}">
                <a16:creationId xmlns:a16="http://schemas.microsoft.com/office/drawing/2014/main" id="{6FB1CB3C-26CF-2A2C-F897-682BF60F6973}"/>
              </a:ext>
            </a:extLst>
          </p:cNvPr>
          <p:cNvSpPr/>
          <p:nvPr/>
        </p:nvSpPr>
        <p:spPr>
          <a:xfrm>
            <a:off x="1108745" y="-94086"/>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i="1">
                <a:solidFill>
                  <a:srgbClr val="FF0000"/>
                </a:solidFill>
                <a:latin typeface="Cambria" pitchFamily="18" charset="0"/>
                <a:cs typeface="Times New Roman" pitchFamily="18" charset="0"/>
              </a:rPr>
              <a:t>NHIỆM VỤ 3</a:t>
            </a:r>
            <a:endParaRPr lang="vi-VN" sz="4000" b="1" i="1">
              <a:solidFill>
                <a:srgbClr val="FF0000"/>
              </a:solidFill>
              <a:latin typeface="Cambria" pitchFamily="18" charset="0"/>
              <a:cs typeface="Times New Roman" pitchFamily="18" charset="0"/>
            </a:endParaRPr>
          </a:p>
        </p:txBody>
      </p:sp>
      <p:sp>
        <p:nvSpPr>
          <p:cNvPr id="6" name="Rectangle 5">
            <a:extLst>
              <a:ext uri="{FF2B5EF4-FFF2-40B4-BE49-F238E27FC236}">
                <a16:creationId xmlns:a16="http://schemas.microsoft.com/office/drawing/2014/main" id="{2E14BE4C-3DCB-E2CF-9FE2-28F46EE7C540}"/>
              </a:ext>
            </a:extLst>
          </p:cNvPr>
          <p:cNvSpPr/>
          <p:nvPr/>
        </p:nvSpPr>
        <p:spPr>
          <a:xfrm>
            <a:off x="234967" y="1080049"/>
            <a:ext cx="6850555" cy="21789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b="1">
                <a:solidFill>
                  <a:schemeClr val="accent5">
                    <a:lumMod val="75000"/>
                  </a:schemeClr>
                </a:solidFill>
                <a:latin typeface="Cambria" pitchFamily="18" charset="0"/>
                <a:cs typeface="Times New Roman" pitchFamily="18" charset="0"/>
              </a:rPr>
              <a:t>Phân tích ảnh hưởng của lối sống đến chi phí sinh hoạt trong gia đình</a:t>
            </a:r>
          </a:p>
        </p:txBody>
      </p:sp>
    </p:spTree>
    <p:extLst>
      <p:ext uri="{BB962C8B-B14F-4D97-AF65-F5344CB8AC3E}">
        <p14:creationId xmlns:p14="http://schemas.microsoft.com/office/powerpoint/2010/main" val="4652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marR="0" lvl="0" indent="0" algn="just" defTabSz="914400" rtl="0" eaLnBrk="1" fontAlgn="auto" latinLnBrk="0" hangingPunct="1">
              <a:lnSpc>
                <a:spcPct val="115000"/>
              </a:lnSpc>
              <a:spcBef>
                <a:spcPts val="275"/>
              </a:spcBef>
              <a:spcAft>
                <a:spcPts val="275"/>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mn-cs"/>
              </a:rPr>
              <a:t>+ Lượt 2, nhóm 2 sẽ cử một thành viên làm phóng viên, thực hiện phỏng vấn các HS trong 3 nhóm còn lại. Lần lượt như vậy, cả 4 nhóm thông qua 4 lượt chơi làm phóng viên phỏng vấn một số HS trong lớp.</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6E5EB7BA-5C72-6037-5ADD-94967E935FD6}"/>
              </a:ext>
            </a:extLst>
          </p:cNvPr>
          <p:cNvGrpSpPr/>
          <p:nvPr/>
        </p:nvGrpSpPr>
        <p:grpSpPr>
          <a:xfrm>
            <a:off x="457201" y="7253"/>
            <a:ext cx="11225349" cy="946854"/>
            <a:chOff x="4468888" y="47205"/>
            <a:chExt cx="7725584" cy="15782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468888" y="84191"/>
              <a:ext cx="7725584"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642952" y="47205"/>
              <a:ext cx="7551519" cy="14877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a:ln>
                    <a:noFill/>
                  </a:ln>
                  <a:solidFill>
                    <a:prstClr val="white"/>
                  </a:solidFill>
                  <a:effectLst/>
                  <a:uLnTx/>
                  <a:uFillTx/>
                  <a:latin typeface="Cambria" pitchFamily="18" charset="0"/>
                  <a:ea typeface="+mn-ea"/>
                  <a:cs typeface="Arial" panose="020B0604020202020204" pitchFamily="34" charset="0"/>
                </a:rPr>
                <a:t>Hoạt động 1: Chia sẻ ảnh hưởng của lối sống đến chi phí sinh hoạt trong gia đình em.</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sp>
        <p:nvSpPr>
          <p:cNvPr id="19" name="Rounded Rectangle 10">
            <a:extLst>
              <a:ext uri="{FF2B5EF4-FFF2-40B4-BE49-F238E27FC236}">
                <a16:creationId xmlns:a16="http://schemas.microsoft.com/office/drawing/2014/main" id="{9F5DE54A-C2DE-5DB3-922F-6D8BD5895BB3}"/>
              </a:ext>
            </a:extLst>
          </p:cNvPr>
          <p:cNvSpPr/>
          <p:nvPr/>
        </p:nvSpPr>
        <p:spPr>
          <a:xfrm>
            <a:off x="1144416" y="1825259"/>
            <a:ext cx="2837499"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mbria" pitchFamily="18" charset="0"/>
                <a:ea typeface="+mn-ea"/>
                <a:cs typeface="Times New Roman" pitchFamily="18" charset="0"/>
              </a:rPr>
              <a:t>Thảo luận nhóm đôi</a:t>
            </a:r>
          </a:p>
        </p:txBody>
      </p:sp>
      <p:sp>
        <p:nvSpPr>
          <p:cNvPr id="20" name="Rounded Rectangle 11">
            <a:extLst>
              <a:ext uri="{FF2B5EF4-FFF2-40B4-BE49-F238E27FC236}">
                <a16:creationId xmlns:a16="http://schemas.microsoft.com/office/drawing/2014/main" id="{F49FA72E-4E91-F00C-5DF9-BB3A4265EFE5}"/>
              </a:ext>
            </a:extLst>
          </p:cNvPr>
          <p:cNvSpPr/>
          <p:nvPr/>
        </p:nvSpPr>
        <p:spPr>
          <a:xfrm>
            <a:off x="4947294" y="1939949"/>
            <a:ext cx="6735255" cy="301547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Times New Roman" pitchFamily="18" charset="0"/>
            </a:endParaRPr>
          </a:p>
        </p:txBody>
      </p:sp>
      <p:sp>
        <p:nvSpPr>
          <p:cNvPr id="21" name="TextBox 20">
            <a:extLst>
              <a:ext uri="{FF2B5EF4-FFF2-40B4-BE49-F238E27FC236}">
                <a16:creationId xmlns:a16="http://schemas.microsoft.com/office/drawing/2014/main" id="{7CBC7B76-F505-FD52-81F4-D7410CCE3419}"/>
              </a:ext>
            </a:extLst>
          </p:cNvPr>
          <p:cNvSpPr txBox="1"/>
          <p:nvPr/>
        </p:nvSpPr>
        <p:spPr>
          <a:xfrm>
            <a:off x="5130984" y="2251810"/>
            <a:ext cx="6264011" cy="2084160"/>
          </a:xfrm>
          <a:prstGeom prst="rect">
            <a:avLst/>
          </a:prstGeom>
          <a:noFill/>
        </p:spPr>
        <p:txBody>
          <a:bodyPr wrap="square" rtlCol="0">
            <a:spAutoFit/>
          </a:bodyPr>
          <a:lstStyle/>
          <a:p>
            <a:pPr lvl="0" algn="ctr">
              <a:lnSpc>
                <a:spcPct val="150000"/>
              </a:lnSpc>
            </a:pPr>
            <a:r>
              <a:rPr lang="vi-VN" sz="3000" b="1" i="1">
                <a:solidFill>
                  <a:srgbClr val="002060"/>
                </a:solidFill>
                <a:latin typeface="Cambria" pitchFamily="18" charset="0"/>
              </a:rPr>
              <a:t>Theo em, lối sống có ảnh hưởng như thế nào đến chi phí sinh hoạt trong gia đình?</a:t>
            </a:r>
            <a:endParaRPr kumimoji="0" lang="vi-VN" sz="3000" b="1" i="1" u="none" strike="noStrike" kern="1200" cap="none" spc="0" normalizeH="0" baseline="0" noProof="0" dirty="0">
              <a:ln>
                <a:noFill/>
              </a:ln>
              <a:solidFill>
                <a:srgbClr val="002060"/>
              </a:solidFill>
              <a:effectLst/>
              <a:uLnTx/>
              <a:uFillTx/>
              <a:latin typeface="Cambria" pitchFamily="18" charset="0"/>
              <a:ea typeface="Nixie One"/>
              <a:cs typeface="Times New Roman" pitchFamily="18" charset="0"/>
              <a:sym typeface="Nixie One"/>
            </a:endParaRPr>
          </a:p>
        </p:txBody>
      </p:sp>
      <p:sp>
        <p:nvSpPr>
          <p:cNvPr id="22" name="Rounded Rectangle 13">
            <a:extLst>
              <a:ext uri="{FF2B5EF4-FFF2-40B4-BE49-F238E27FC236}">
                <a16:creationId xmlns:a16="http://schemas.microsoft.com/office/drawing/2014/main" id="{737030C6-EC96-0BCD-B17A-74D1F9FD57C3}"/>
              </a:ext>
            </a:extLst>
          </p:cNvPr>
          <p:cNvSpPr/>
          <p:nvPr/>
        </p:nvSpPr>
        <p:spPr>
          <a:xfrm>
            <a:off x="6427078" y="1650146"/>
            <a:ext cx="3547586" cy="502298"/>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ambria" pitchFamily="18" charset="0"/>
                <a:ea typeface="+mn-ea"/>
                <a:cs typeface="Times New Roman" pitchFamily="18" charset="0"/>
              </a:rPr>
              <a:t>Thảo</a:t>
            </a:r>
            <a:r>
              <a:rPr kumimoji="0" lang="en-US" sz="3000" b="1" i="0" u="none" strike="noStrike" kern="1200" cap="none" spc="0" normalizeH="0" noProof="0">
                <a:ln>
                  <a:noFill/>
                </a:ln>
                <a:solidFill>
                  <a:prstClr val="white"/>
                </a:solidFill>
                <a:effectLst/>
                <a:uLnTx/>
                <a:uFillTx/>
                <a:latin typeface="Cambria" pitchFamily="18" charset="0"/>
                <a:ea typeface="+mn-ea"/>
                <a:cs typeface="Times New Roman" pitchFamily="18" charset="0"/>
              </a:rPr>
              <a:t> luận</a:t>
            </a:r>
            <a:endParaRPr kumimoji="0" lang="en-US" sz="3000" b="1" i="0" u="none" strike="noStrike" kern="1200" cap="none" spc="0" normalizeH="0" baseline="0" noProof="0">
              <a:ln>
                <a:noFill/>
              </a:ln>
              <a:solidFill>
                <a:prstClr val="white"/>
              </a:solidFill>
              <a:effectLst/>
              <a:uLnTx/>
              <a:uFillTx/>
              <a:latin typeface="Cambria" pitchFamily="18" charset="0"/>
              <a:ea typeface="+mn-ea"/>
              <a:cs typeface="Times New Roman" pitchFamily="18" charset="0"/>
            </a:endParaRPr>
          </a:p>
        </p:txBody>
      </p:sp>
      <p:pic>
        <p:nvPicPr>
          <p:cNvPr id="23" name="Picture 22">
            <a:extLst>
              <a:ext uri="{FF2B5EF4-FFF2-40B4-BE49-F238E27FC236}">
                <a16:creationId xmlns:a16="http://schemas.microsoft.com/office/drawing/2014/main" id="{27DD1B43-5CBE-2CCC-D736-845F7B6DB0D0}"/>
              </a:ext>
            </a:extLst>
          </p:cNvPr>
          <p:cNvPicPr>
            <a:picLocks noChangeAspect="1"/>
          </p:cNvPicPr>
          <p:nvPr/>
        </p:nvPicPr>
        <p:blipFill rotWithShape="1">
          <a:blip r:embed="rId7">
            <a:extLst>
              <a:ext uri="{28A0092B-C50C-407E-A947-70E740481C1C}">
                <a14:useLocalDpi xmlns:a14="http://schemas.microsoft.com/office/drawing/2010/main" val="0"/>
              </a:ext>
            </a:extLst>
          </a:blip>
          <a:srcRect l="5287" b="10720"/>
          <a:stretch/>
        </p:blipFill>
        <p:spPr>
          <a:xfrm>
            <a:off x="780176" y="3717211"/>
            <a:ext cx="3565980" cy="2656303"/>
          </a:xfrm>
          <a:prstGeom prst="rect">
            <a:avLst/>
          </a:prstGeom>
        </p:spPr>
      </p:pic>
    </p:spTree>
    <p:extLst>
      <p:ext uri="{BB962C8B-B14F-4D97-AF65-F5344CB8AC3E}">
        <p14:creationId xmlns:p14="http://schemas.microsoft.com/office/powerpoint/2010/main" val="3700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19">
            <a:extLst>
              <a:ext uri="{FF2B5EF4-FFF2-40B4-BE49-F238E27FC236}">
                <a16:creationId xmlns:a16="http://schemas.microsoft.com/office/drawing/2014/main" id="{0640CAFB-BBF1-EADC-E99A-54F38EF0C3E0}"/>
              </a:ext>
            </a:extLst>
          </p:cNvPr>
          <p:cNvSpPr/>
          <p:nvPr/>
        </p:nvSpPr>
        <p:spPr>
          <a:xfrm>
            <a:off x="4745620" y="141790"/>
            <a:ext cx="7234176" cy="6574420"/>
          </a:xfrm>
          <a:prstGeom prst="rightArrow">
            <a:avLst>
              <a:gd name="adj1" fmla="val 73356"/>
              <a:gd name="adj2" fmla="val 35990"/>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ounded Rectangle 20">
            <a:extLst>
              <a:ext uri="{FF2B5EF4-FFF2-40B4-BE49-F238E27FC236}">
                <a16:creationId xmlns:a16="http://schemas.microsoft.com/office/drawing/2014/main" id="{41C993F1-E03D-3F15-0B85-51719AE463F0}"/>
              </a:ext>
            </a:extLst>
          </p:cNvPr>
          <p:cNvSpPr/>
          <p:nvPr/>
        </p:nvSpPr>
        <p:spPr>
          <a:xfrm>
            <a:off x="4919470" y="1218235"/>
            <a:ext cx="5335700" cy="438358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0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Lối sống tự do, chi tiêu không theo kế hoạch: </a:t>
            </a:r>
            <a:r>
              <a:rPr lang="vi-VN" sz="3000" b="1">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Tuỳ hứng "thích gì mua nấy” sẽ ảnh hưởng đến các khoản chi theo dự kiến hoặc làm cho khoản chi vượt quá thu nhập....</a:t>
            </a:r>
            <a:endParaRPr lang="vi-VN" sz="3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AutoShape 2" descr="Giúp Đỡ Người Khác Là Giúp Cho Sự Thành Công Của Bạn | Phát Triển Bản Thân">
            <a:extLst>
              <a:ext uri="{FF2B5EF4-FFF2-40B4-BE49-F238E27FC236}">
                <a16:creationId xmlns:a16="http://schemas.microsoft.com/office/drawing/2014/main" id="{7AD0612E-EA98-7F15-E749-A28DE7041C1C}"/>
              </a:ext>
            </a:extLst>
          </p:cNvPr>
          <p:cNvSpPr>
            <a:spLocks noChangeAspect="1" noChangeArrowheads="1"/>
          </p:cNvSpPr>
          <p:nvPr/>
        </p:nvSpPr>
        <p:spPr bwMode="auto">
          <a:xfrm>
            <a:off x="5671743" y="10658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Tự do tài chính là gì? Làm thế nào để được tự do tài chính | ZaloPay">
            <a:extLst>
              <a:ext uri="{FF2B5EF4-FFF2-40B4-BE49-F238E27FC236}">
                <a16:creationId xmlns:a16="http://schemas.microsoft.com/office/drawing/2014/main" id="{3600FE6E-1631-6EAB-B8E0-5A62F230B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50" y="1140106"/>
            <a:ext cx="440609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51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19">
            <a:extLst>
              <a:ext uri="{FF2B5EF4-FFF2-40B4-BE49-F238E27FC236}">
                <a16:creationId xmlns:a16="http://schemas.microsoft.com/office/drawing/2014/main" id="{0640CAFB-BBF1-EADC-E99A-54F38EF0C3E0}"/>
              </a:ext>
            </a:extLst>
          </p:cNvPr>
          <p:cNvSpPr/>
          <p:nvPr/>
        </p:nvSpPr>
        <p:spPr>
          <a:xfrm>
            <a:off x="4745620" y="141790"/>
            <a:ext cx="7234176" cy="6574420"/>
          </a:xfrm>
          <a:prstGeom prst="rightArrow">
            <a:avLst>
              <a:gd name="adj1" fmla="val 73356"/>
              <a:gd name="adj2" fmla="val 35990"/>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ounded Rectangle 20">
            <a:extLst>
              <a:ext uri="{FF2B5EF4-FFF2-40B4-BE49-F238E27FC236}">
                <a16:creationId xmlns:a16="http://schemas.microsoft.com/office/drawing/2014/main" id="{41C993F1-E03D-3F15-0B85-51719AE463F0}"/>
              </a:ext>
            </a:extLst>
          </p:cNvPr>
          <p:cNvSpPr/>
          <p:nvPr/>
        </p:nvSpPr>
        <p:spPr>
          <a:xfrm>
            <a:off x="4919470" y="1218235"/>
            <a:ext cx="5335700" cy="438358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Lối sống kỉ luật, chi tiêu theo kế hoạch: </a:t>
            </a:r>
            <a:r>
              <a:rPr lang="vi-VN" sz="3000" b="1">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Xác định rõ các khoản chi, tỉ lệ giữa các khoản chi hợp lí, luôn theo dõi và cân nhắc trước mọi nhu cầu, tình huống phát sinh để đảm bảo tỉ lệ đã xác định,... sẽ giúp quản lí tài chính dễ dàng...</a:t>
            </a:r>
            <a:endParaRPr lang="vi-VN" sz="30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AutoShape 2" descr="Giúp Đỡ Người Khác Là Giúp Cho Sự Thành Công Của Bạn | Phát Triển Bản Thân">
            <a:extLst>
              <a:ext uri="{FF2B5EF4-FFF2-40B4-BE49-F238E27FC236}">
                <a16:creationId xmlns:a16="http://schemas.microsoft.com/office/drawing/2014/main" id="{7AD0612E-EA98-7F15-E749-A28DE7041C1C}"/>
              </a:ext>
            </a:extLst>
          </p:cNvPr>
          <p:cNvSpPr>
            <a:spLocks noChangeAspect="1" noChangeArrowheads="1"/>
          </p:cNvSpPr>
          <p:nvPr/>
        </p:nvSpPr>
        <p:spPr bwMode="auto">
          <a:xfrm>
            <a:off x="5671743" y="10658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a:extLst>
              <a:ext uri="{FF2B5EF4-FFF2-40B4-BE49-F238E27FC236}">
                <a16:creationId xmlns:a16="http://schemas.microsoft.com/office/drawing/2014/main" id="{8DAC9B09-A67B-D76A-1089-8163E6930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358" y="486136"/>
            <a:ext cx="7388553" cy="559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5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FAA13CDD-7F44-4C8B-DC01-010CB6C8141D}"/>
              </a:ext>
            </a:extLst>
          </p:cNvPr>
          <p:cNvSpPr/>
          <p:nvPr/>
        </p:nvSpPr>
        <p:spPr>
          <a:xfrm>
            <a:off x="157200" y="46300"/>
            <a:ext cx="7006091" cy="2754773"/>
          </a:xfrm>
          <a:prstGeom prst="roundRect">
            <a:avLst>
              <a:gd name="adj" fmla="val 30702"/>
            </a:avLst>
          </a:prstGeom>
          <a:solidFill>
            <a:schemeClr val="bg1">
              <a:alpha val="77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000" b="1" i="0" u="none" strike="noStrike" kern="1200" cap="none" spc="0" normalizeH="0" baseline="0" noProof="0">
              <a:ln>
                <a:noFill/>
              </a:ln>
              <a:solidFill>
                <a:schemeClr val="accent5">
                  <a:lumMod val="75000"/>
                </a:schemeClr>
              </a:solidFill>
              <a:effectLst/>
              <a:uLnTx/>
              <a:uFillTx/>
              <a:latin typeface="Cambria" pitchFamily="18" charset="0"/>
              <a:ea typeface="+mn-ea"/>
              <a:cs typeface="Times New Roman" pitchFamily="18" charset="0"/>
            </a:endParaRPr>
          </a:p>
        </p:txBody>
      </p:sp>
      <p:sp>
        <p:nvSpPr>
          <p:cNvPr id="5" name="Rectangle 4">
            <a:extLst>
              <a:ext uri="{FF2B5EF4-FFF2-40B4-BE49-F238E27FC236}">
                <a16:creationId xmlns:a16="http://schemas.microsoft.com/office/drawing/2014/main" id="{6FB1CB3C-26CF-2A2C-F897-682BF60F6973}"/>
              </a:ext>
            </a:extLst>
          </p:cNvPr>
          <p:cNvSpPr/>
          <p:nvPr/>
        </p:nvSpPr>
        <p:spPr>
          <a:xfrm>
            <a:off x="1421262" y="46300"/>
            <a:ext cx="4871508" cy="5078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i="1">
                <a:solidFill>
                  <a:srgbClr val="FF0000"/>
                </a:solidFill>
                <a:latin typeface="Cambria" pitchFamily="18" charset="0"/>
                <a:cs typeface="Times New Roman" pitchFamily="18" charset="0"/>
              </a:rPr>
              <a:t>NHIỆM VỤ 1</a:t>
            </a:r>
            <a:endParaRPr lang="vi-VN" sz="4000" b="1" i="1">
              <a:solidFill>
                <a:srgbClr val="FF0000"/>
              </a:solidFill>
              <a:latin typeface="Cambria" pitchFamily="18" charset="0"/>
              <a:cs typeface="Times New Roman" pitchFamily="18" charset="0"/>
            </a:endParaRPr>
          </a:p>
        </p:txBody>
      </p:sp>
      <p:sp>
        <p:nvSpPr>
          <p:cNvPr id="6" name="Rectangle 5">
            <a:extLst>
              <a:ext uri="{FF2B5EF4-FFF2-40B4-BE49-F238E27FC236}">
                <a16:creationId xmlns:a16="http://schemas.microsoft.com/office/drawing/2014/main" id="{2E14BE4C-3DCB-E2CF-9FE2-28F46EE7C540}"/>
              </a:ext>
            </a:extLst>
          </p:cNvPr>
          <p:cNvSpPr/>
          <p:nvPr/>
        </p:nvSpPr>
        <p:spPr>
          <a:xfrm>
            <a:off x="312737" y="703091"/>
            <a:ext cx="6695015" cy="19590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200" b="1">
                <a:solidFill>
                  <a:schemeClr val="accent5">
                    <a:lumMod val="75000"/>
                  </a:schemeClr>
                </a:solidFill>
                <a:latin typeface="Cambria" pitchFamily="18" charset="0"/>
                <a:cs typeface="Times New Roman" pitchFamily="18" charset="0"/>
              </a:rPr>
              <a:t>Tìm hiểu những yếu tố ảnh hưởng đến chi phí sinh hoạt trong gia đình</a:t>
            </a:r>
          </a:p>
        </p:txBody>
      </p:sp>
    </p:spTree>
    <p:extLst>
      <p:ext uri="{BB962C8B-B14F-4D97-AF65-F5344CB8AC3E}">
        <p14:creationId xmlns:p14="http://schemas.microsoft.com/office/powerpoint/2010/main" val="384499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19">
            <a:extLst>
              <a:ext uri="{FF2B5EF4-FFF2-40B4-BE49-F238E27FC236}">
                <a16:creationId xmlns:a16="http://schemas.microsoft.com/office/drawing/2014/main" id="{0640CAFB-BBF1-EADC-E99A-54F38EF0C3E0}"/>
              </a:ext>
            </a:extLst>
          </p:cNvPr>
          <p:cNvSpPr/>
          <p:nvPr/>
        </p:nvSpPr>
        <p:spPr>
          <a:xfrm>
            <a:off x="4745620" y="141790"/>
            <a:ext cx="7234176" cy="6574420"/>
          </a:xfrm>
          <a:prstGeom prst="rightArrow">
            <a:avLst>
              <a:gd name="adj1" fmla="val 73356"/>
              <a:gd name="adj2" fmla="val 35990"/>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ounded Rectangle 20">
            <a:extLst>
              <a:ext uri="{FF2B5EF4-FFF2-40B4-BE49-F238E27FC236}">
                <a16:creationId xmlns:a16="http://schemas.microsoft.com/office/drawing/2014/main" id="{41C993F1-E03D-3F15-0B85-51719AE463F0}"/>
              </a:ext>
            </a:extLst>
          </p:cNvPr>
          <p:cNvSpPr/>
          <p:nvPr/>
        </p:nvSpPr>
        <p:spPr>
          <a:xfrm>
            <a:off x="4919470" y="1218235"/>
            <a:ext cx="5335700" cy="438358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Lối sống xa xỉ: </a:t>
            </a:r>
            <a:r>
              <a:rPr lang="vi-VN" sz="2800" b="1">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Nếu gia đình có thu nhập bình thường nhưng sống một lối sống xa xỉ, thường xuyên tiêu xài cho những hoạt động giải trí, du lịch, mua sắm đắt tiền, thì chi phí sinh hoạt sẽ cao hơn so với thu nhập và không có khoản tiết kiệm, thậm chí là nợ nần.</a:t>
            </a:r>
            <a:endParaRPr lang="vi-VN" sz="28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AutoShape 2" descr="Giúp Đỡ Người Khác Là Giúp Cho Sự Thành Công Của Bạn | Phát Triển Bản Thân">
            <a:extLst>
              <a:ext uri="{FF2B5EF4-FFF2-40B4-BE49-F238E27FC236}">
                <a16:creationId xmlns:a16="http://schemas.microsoft.com/office/drawing/2014/main" id="{7AD0612E-EA98-7F15-E749-A28DE7041C1C}"/>
              </a:ext>
            </a:extLst>
          </p:cNvPr>
          <p:cNvSpPr>
            <a:spLocks noChangeAspect="1" noChangeArrowheads="1"/>
          </p:cNvSpPr>
          <p:nvPr/>
        </p:nvSpPr>
        <p:spPr bwMode="auto">
          <a:xfrm>
            <a:off x="5671743" y="10658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a:extLst>
              <a:ext uri="{FF2B5EF4-FFF2-40B4-BE49-F238E27FC236}">
                <a16:creationId xmlns:a16="http://schemas.microsoft.com/office/drawing/2014/main" id="{11004D32-5C49-E132-8D4B-06D449394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001" y="661385"/>
            <a:ext cx="5727840" cy="57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7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19">
            <a:extLst>
              <a:ext uri="{FF2B5EF4-FFF2-40B4-BE49-F238E27FC236}">
                <a16:creationId xmlns:a16="http://schemas.microsoft.com/office/drawing/2014/main" id="{0640CAFB-BBF1-EADC-E99A-54F38EF0C3E0}"/>
              </a:ext>
            </a:extLst>
          </p:cNvPr>
          <p:cNvSpPr/>
          <p:nvPr/>
        </p:nvSpPr>
        <p:spPr>
          <a:xfrm>
            <a:off x="4745620" y="141791"/>
            <a:ext cx="7234176" cy="5801810"/>
          </a:xfrm>
          <a:prstGeom prst="rightArrow">
            <a:avLst>
              <a:gd name="adj1" fmla="val 73356"/>
              <a:gd name="adj2" fmla="val 35990"/>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ounded Rectangle 20">
            <a:extLst>
              <a:ext uri="{FF2B5EF4-FFF2-40B4-BE49-F238E27FC236}">
                <a16:creationId xmlns:a16="http://schemas.microsoft.com/office/drawing/2014/main" id="{41C993F1-E03D-3F15-0B85-51719AE463F0}"/>
              </a:ext>
            </a:extLst>
          </p:cNvPr>
          <p:cNvSpPr/>
          <p:nvPr/>
        </p:nvSpPr>
        <p:spPr>
          <a:xfrm>
            <a:off x="4934369" y="1024602"/>
            <a:ext cx="5335700" cy="399833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Lối sống </a:t>
            </a:r>
            <a:r>
              <a:rPr lang="en-US" sz="28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 kiệm</a:t>
            </a:r>
            <a:r>
              <a:rPr lang="vi-VN" sz="28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N</a:t>
            </a:r>
            <a:r>
              <a:rPr lang="vi-VN" sz="2800" b="1">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rPr>
              <a:t>ếu gia đình chủ động hạn chế việc tiêu xài không cần thiết, tối ưu hóa chi phí hàng ngày như thức ăn, đi lại, giải trí, thì họ có thể tiết kiệm được một khoản đáng kể và dành tiền cho các mục đích khác như tiết kiệm, đầu tư hoặc trang trải chi phí khẩn cấp.</a:t>
            </a:r>
            <a:endParaRPr lang="vi-VN" sz="2800" b="1" dirty="0">
              <a:solidFill>
                <a:schemeClr val="tx1">
                  <a:lumMod val="95000"/>
                  <a:lumOff val="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AutoShape 2" descr="Giúp Đỡ Người Khác Là Giúp Cho Sự Thành Công Của Bạn | Phát Triển Bản Thân">
            <a:extLst>
              <a:ext uri="{FF2B5EF4-FFF2-40B4-BE49-F238E27FC236}">
                <a16:creationId xmlns:a16="http://schemas.microsoft.com/office/drawing/2014/main" id="{7AD0612E-EA98-7F15-E749-A28DE7041C1C}"/>
              </a:ext>
            </a:extLst>
          </p:cNvPr>
          <p:cNvSpPr>
            <a:spLocks noChangeAspect="1" noChangeArrowheads="1"/>
          </p:cNvSpPr>
          <p:nvPr/>
        </p:nvSpPr>
        <p:spPr bwMode="auto">
          <a:xfrm>
            <a:off x="5671743" y="10658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694DE100-6629-4ADB-9775-BF4DDDB18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04" y="1336369"/>
            <a:ext cx="10359248" cy="545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261502"/>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marR="0" lvl="0" indent="0" algn="just" defTabSz="914400" rtl="0" eaLnBrk="1" fontAlgn="auto" latinLnBrk="0" hangingPunct="1">
              <a:lnSpc>
                <a:spcPct val="115000"/>
              </a:lnSpc>
              <a:spcBef>
                <a:spcPts val="275"/>
              </a:spcBef>
              <a:spcAft>
                <a:spcPts val="275"/>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mn-cs"/>
              </a:rPr>
              <a:t>+ Lượt 2, nhóm 2 sẽ cử một thành viên làm phóng viên, thực hiện phỏng vấn các HS trong 3 nhóm còn lại. Lần lượt như vậy, cả 4 nhóm thông qua 4 lượt chơi làm phóng viên phỏng vấn một số HS trong lớp.</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4325" y="204522"/>
            <a:ext cx="1247553" cy="943462"/>
          </a:xfrm>
          <a:prstGeom prst="rect">
            <a:avLst/>
          </a:prstGeom>
        </p:spPr>
      </p:pic>
      <p:pic>
        <p:nvPicPr>
          <p:cNvPr id="8" name="Picture 7">
            <a:extLst>
              <a:ext uri="{FF2B5EF4-FFF2-40B4-BE49-F238E27FC236}">
                <a16:creationId xmlns:a16="http://schemas.microsoft.com/office/drawing/2014/main" id="{D2640742-4063-ACEF-A371-7561DB197AE3}"/>
              </a:ext>
            </a:extLst>
          </p:cNvPr>
          <p:cNvPicPr>
            <a:picLocks noChangeAspect="1"/>
          </p:cNvPicPr>
          <p:nvPr/>
        </p:nvPicPr>
        <p:blipFill rotWithShape="1">
          <a:blip r:embed="rId5">
            <a:extLst>
              <a:ext uri="{28A0092B-C50C-407E-A947-70E740481C1C}">
                <a14:useLocalDpi xmlns:a14="http://schemas.microsoft.com/office/drawing/2010/main" val="0"/>
              </a:ext>
            </a:extLst>
          </a:blip>
          <a:srcRect t="26257" b="-438"/>
          <a:stretch/>
        </p:blipFill>
        <p:spPr>
          <a:xfrm>
            <a:off x="553460" y="3552147"/>
            <a:ext cx="3669054" cy="2554619"/>
          </a:xfrm>
          <a:prstGeom prst="rect">
            <a:avLst/>
          </a:prstGeom>
        </p:spPr>
      </p:pic>
      <p:grpSp>
        <p:nvGrpSpPr>
          <p:cNvPr id="14" name="Group 13">
            <a:extLst>
              <a:ext uri="{FF2B5EF4-FFF2-40B4-BE49-F238E27FC236}">
                <a16:creationId xmlns:a16="http://schemas.microsoft.com/office/drawing/2014/main" id="{A6BB171B-4511-33D3-EA49-337EACFBD333}"/>
              </a:ext>
            </a:extLst>
          </p:cNvPr>
          <p:cNvGrpSpPr/>
          <p:nvPr/>
        </p:nvGrpSpPr>
        <p:grpSpPr>
          <a:xfrm>
            <a:off x="229482" y="66769"/>
            <a:ext cx="11733035" cy="1145839"/>
            <a:chOff x="4834930" y="84191"/>
            <a:chExt cx="7371766" cy="2240313"/>
          </a:xfrm>
          <a:solidFill>
            <a:schemeClr val="accent2">
              <a:lumMod val="75000"/>
            </a:schemeClr>
          </a:solidFill>
        </p:grpSpPr>
        <p:sp>
          <p:nvSpPr>
            <p:cNvPr id="16" name="Round Same Side Corner Rectangle 11">
              <a:extLst>
                <a:ext uri="{FF2B5EF4-FFF2-40B4-BE49-F238E27FC236}">
                  <a16:creationId xmlns:a16="http://schemas.microsoft.com/office/drawing/2014/main" id="{0EB29641-BBC4-BE78-766F-FAEB69F37BBF}"/>
                </a:ext>
              </a:extLst>
            </p:cNvPr>
            <p:cNvSpPr/>
            <p:nvPr/>
          </p:nvSpPr>
          <p:spPr>
            <a:xfrm flipV="1">
              <a:off x="4834930" y="84191"/>
              <a:ext cx="7359542" cy="2240313"/>
            </a:xfrm>
            <a:prstGeom prst="round2SameRect">
              <a:avLst>
                <a:gd name="adj1" fmla="val 3772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18" name="TextBox 17">
              <a:extLst>
                <a:ext uri="{FF2B5EF4-FFF2-40B4-BE49-F238E27FC236}">
                  <a16:creationId xmlns:a16="http://schemas.microsoft.com/office/drawing/2014/main" id="{94F77772-3B51-6BB3-DEEC-EF225ACB1476}"/>
                </a:ext>
              </a:extLst>
            </p:cNvPr>
            <p:cNvSpPr txBox="1"/>
            <p:nvPr/>
          </p:nvSpPr>
          <p:spPr>
            <a:xfrm>
              <a:off x="4943056" y="351201"/>
              <a:ext cx="7263640" cy="17450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rgbClr val="0000FF"/>
                  </a:solidFill>
                  <a:latin typeface="Cambria" pitchFamily="18" charset="0"/>
                  <a:cs typeface="Arial" panose="020B0604020202020204" pitchFamily="34" charset="0"/>
                </a:rPr>
                <a:t>Hoạt động 2: Đóng vai xử lí tình huống thể hiện sự lựa chọn lối sống phù hợp với gia đình</a:t>
              </a:r>
              <a:endParaRPr kumimoji="0" lang="vi-VN" sz="2600" b="1" i="0" u="none" strike="noStrike" kern="1200" cap="none" spc="0" normalizeH="0" baseline="0" noProof="0">
                <a:ln>
                  <a:noFill/>
                </a:ln>
                <a:solidFill>
                  <a:srgbClr val="5B9BD5">
                    <a:lumMod val="50000"/>
                  </a:srgbClr>
                </a:solidFill>
                <a:effectLst/>
                <a:uLnTx/>
                <a:uFillTx/>
                <a:latin typeface="Cambria" pitchFamily="18" charset="0"/>
                <a:ea typeface="+mn-ea"/>
                <a:cs typeface="Arial" panose="020B0604020202020204" pitchFamily="34" charset="0"/>
              </a:endParaRPr>
            </a:p>
          </p:txBody>
        </p:sp>
      </p:grpSp>
      <p:pic>
        <p:nvPicPr>
          <p:cNvPr id="9" name="Picture 2" descr="http://thquangtrung.hoankiem.edu.vn/upload/29321/fck/files/5(1).png">
            <a:extLst>
              <a:ext uri="{FF2B5EF4-FFF2-40B4-BE49-F238E27FC236}">
                <a16:creationId xmlns:a16="http://schemas.microsoft.com/office/drawing/2014/main" id="{D03C0375-F98B-2D02-1B58-E4D47D9238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090" y="1480140"/>
            <a:ext cx="2751793" cy="202538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0">
            <a:extLst>
              <a:ext uri="{FF2B5EF4-FFF2-40B4-BE49-F238E27FC236}">
                <a16:creationId xmlns:a16="http://schemas.microsoft.com/office/drawing/2014/main" id="{824048DA-0265-D2B7-97D4-F7280ADC07FF}"/>
              </a:ext>
            </a:extLst>
          </p:cNvPr>
          <p:cNvSpPr/>
          <p:nvPr/>
        </p:nvSpPr>
        <p:spPr>
          <a:xfrm>
            <a:off x="4370163" y="1323064"/>
            <a:ext cx="7098747" cy="487345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Gia đình B có bốn người: bố, mẹ và hai chị em B. Gia đình B mới chuyển lên thành phố được một thời gian. Với tổng thu nhập của gia đình là 30 triệu đồng mỗi tháng, bố và mẹ có hai quan điểm khác nhau trong việc chi phí sinh hoạt của gia đình. Mẹ B thì luôn có suy nghĩ mình cần phải “an cư rồi mới lạc nghiệp”, nên trong chi phí sinh hoạt hằng ngày đều muốn cố gắng tiết kiệm, hạn chế mua sắm, đi chơi hay ăn uống bên ngoài,... dành dụm tiền để sau 10 năm mua trả góp nhà ở xã hội. Bố B thì rất muốn cả gia đình cùng khám phá những vùng đất mới, nên trong chi phí sinh hoạt hằng ngày đều muốn dành ra một khoản tiền để cả nhà cùng nhau đi du lịch mỗi năm một lần.</a:t>
            </a:r>
            <a:endParaRPr lang="vi-VN" sz="22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494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Rounded Rectangle 9">
            <a:extLst>
              <a:ext uri="{FF2B5EF4-FFF2-40B4-BE49-F238E27FC236}">
                <a16:creationId xmlns:a16="http://schemas.microsoft.com/office/drawing/2014/main" id="{F93DA5BC-59E4-F93C-4051-0C2EC679E8D3}"/>
              </a:ext>
            </a:extLst>
          </p:cNvPr>
          <p:cNvSpPr/>
          <p:nvPr/>
        </p:nvSpPr>
        <p:spPr>
          <a:xfrm>
            <a:off x="3749207" y="603751"/>
            <a:ext cx="8081178" cy="1820171"/>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sp>
        <p:nvSpPr>
          <p:cNvPr id="7" name="Rectangle 6">
            <a:extLst>
              <a:ext uri="{FF2B5EF4-FFF2-40B4-BE49-F238E27FC236}">
                <a16:creationId xmlns:a16="http://schemas.microsoft.com/office/drawing/2014/main" id="{B11885C1-71D9-0EB8-9C4F-29DA69EB8792}"/>
              </a:ext>
            </a:extLst>
          </p:cNvPr>
          <p:cNvSpPr/>
          <p:nvPr/>
        </p:nvSpPr>
        <p:spPr>
          <a:xfrm>
            <a:off x="3801871" y="952693"/>
            <a:ext cx="8022310" cy="1102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Nên tiết kiệm một phần thu nhập hàng tháng cho việc mua nhà, nhưng cũng dành một phần nhỏ để thực hiện các chuyến du lịch ngắn, lựa chọn phù hợp về chi phí cho gia đình mỗi năm. </a:t>
            </a:r>
          </a:p>
        </p:txBody>
      </p:sp>
      <p:sp>
        <p:nvSpPr>
          <p:cNvPr id="8" name="Rounded Rectangle 9">
            <a:extLst>
              <a:ext uri="{FF2B5EF4-FFF2-40B4-BE49-F238E27FC236}">
                <a16:creationId xmlns:a16="http://schemas.microsoft.com/office/drawing/2014/main" id="{CE43BCBD-C751-CB9B-1656-057BBB739CA9}"/>
              </a:ext>
            </a:extLst>
          </p:cNvPr>
          <p:cNvSpPr/>
          <p:nvPr/>
        </p:nvSpPr>
        <p:spPr>
          <a:xfrm>
            <a:off x="3730342" y="2504636"/>
            <a:ext cx="8081178" cy="1820171"/>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sp>
        <p:nvSpPr>
          <p:cNvPr id="9" name="Rectangle 8">
            <a:extLst>
              <a:ext uri="{FF2B5EF4-FFF2-40B4-BE49-F238E27FC236}">
                <a16:creationId xmlns:a16="http://schemas.microsoft.com/office/drawing/2014/main" id="{B512EBDF-1DEA-A64A-3026-0FD33B6C40B9}"/>
              </a:ext>
            </a:extLst>
          </p:cNvPr>
          <p:cNvSpPr/>
          <p:nvPr/>
        </p:nvSpPr>
        <p:spPr>
          <a:xfrm>
            <a:off x="3766296" y="2849043"/>
            <a:ext cx="8022310" cy="1102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Gia đình B có thể tạo ra một kế hoạch chi tiết cho việc quản lý chi phí. Kế hoạch này có thể bao gồm việc thiết lập một ngân sách cụ thể cho các mục tiêu dài hạn và ngắn hạn của gia đình. </a:t>
            </a:r>
          </a:p>
        </p:txBody>
      </p:sp>
      <p:sp>
        <p:nvSpPr>
          <p:cNvPr id="10" name="Rounded Rectangle 9">
            <a:extLst>
              <a:ext uri="{FF2B5EF4-FFF2-40B4-BE49-F238E27FC236}">
                <a16:creationId xmlns:a16="http://schemas.microsoft.com/office/drawing/2014/main" id="{E6034C45-7EB6-6A30-8664-C8338E7BD358}"/>
              </a:ext>
            </a:extLst>
          </p:cNvPr>
          <p:cNvSpPr/>
          <p:nvPr/>
        </p:nvSpPr>
        <p:spPr>
          <a:xfrm>
            <a:off x="3722658" y="4419065"/>
            <a:ext cx="8081178" cy="1820171"/>
          </a:xfrm>
          <a:prstGeom prst="roundRect">
            <a:avLst>
              <a:gd name="adj" fmla="val 13876"/>
            </a:avLst>
          </a:prstGeom>
          <a:solidFill>
            <a:schemeClr val="bg1"/>
          </a:solidFill>
          <a:ln w="22225">
            <a:solidFill>
              <a:schemeClr val="accent4"/>
            </a:solidFill>
            <a:prstDash val="sysDot"/>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200" b="1" dirty="0">
              <a:solidFill>
                <a:srgbClr val="002060"/>
              </a:solidFill>
              <a:latin typeface="Cambria" panose="02040503050406030204" pitchFamily="18" charset="0"/>
            </a:endParaRPr>
          </a:p>
        </p:txBody>
      </p:sp>
      <p:sp>
        <p:nvSpPr>
          <p:cNvPr id="11" name="Rectangle 10">
            <a:extLst>
              <a:ext uri="{FF2B5EF4-FFF2-40B4-BE49-F238E27FC236}">
                <a16:creationId xmlns:a16="http://schemas.microsoft.com/office/drawing/2014/main" id="{EEA810CB-6CDE-AF45-2B48-B526DF081300}"/>
              </a:ext>
            </a:extLst>
          </p:cNvPr>
          <p:cNvSpPr/>
          <p:nvPr/>
        </p:nvSpPr>
        <p:spPr>
          <a:xfrm>
            <a:off x="3764521" y="4769806"/>
            <a:ext cx="8022310" cy="1102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ko-KR" sz="2200" b="1">
                <a:solidFill>
                  <a:srgbClr val="002060"/>
                </a:solidFill>
                <a:latin typeface="Cambria" panose="02040503050406030204" pitchFamily="18" charset="0"/>
                <a:ea typeface="Cambria" panose="02040503050406030204" pitchFamily="18" charset="0"/>
                <a:cs typeface="Times New Roman" pitchFamily="18" charset="0"/>
              </a:rPr>
              <a:t>B đề nghị các thành viên trong gia đình cần thực hiện kế hoạch một cách có trách nhiệm và đánh giá định kỳ để đảm bảo rằng họ đang tiến triển theo hướng đúng đắn và đáp ứng được các mục tiêu của mình.</a:t>
            </a:r>
          </a:p>
        </p:txBody>
      </p:sp>
      <p:cxnSp>
        <p:nvCxnSpPr>
          <p:cNvPr id="12" name="Straight Arrow Connector 11">
            <a:extLst>
              <a:ext uri="{FF2B5EF4-FFF2-40B4-BE49-F238E27FC236}">
                <a16:creationId xmlns:a16="http://schemas.microsoft.com/office/drawing/2014/main" id="{F8628476-0A52-3437-B912-EAC88EBC4E5B}"/>
              </a:ext>
            </a:extLst>
          </p:cNvPr>
          <p:cNvCxnSpPr>
            <a:cxnSpLocks/>
            <a:stCxn id="16" idx="3"/>
            <a:endCxn id="6" idx="1"/>
          </p:cNvCxnSpPr>
          <p:nvPr/>
        </p:nvCxnSpPr>
        <p:spPr>
          <a:xfrm flipV="1">
            <a:off x="2649428" y="1513837"/>
            <a:ext cx="1099779" cy="196281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369EDEC-6DCB-81A8-01A2-49512D40BEB0}"/>
              </a:ext>
            </a:extLst>
          </p:cNvPr>
          <p:cNvCxnSpPr>
            <a:cxnSpLocks/>
            <a:stCxn id="18" idx="3"/>
            <a:endCxn id="8" idx="1"/>
          </p:cNvCxnSpPr>
          <p:nvPr/>
        </p:nvCxnSpPr>
        <p:spPr>
          <a:xfrm flipV="1">
            <a:off x="2620250" y="3414722"/>
            <a:ext cx="1110092" cy="6317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E11765-ECF0-56AE-08E4-CF7AE9F475DF}"/>
              </a:ext>
            </a:extLst>
          </p:cNvPr>
          <p:cNvCxnSpPr>
            <a:cxnSpLocks/>
            <a:stCxn id="16" idx="3"/>
            <a:endCxn id="10" idx="1"/>
          </p:cNvCxnSpPr>
          <p:nvPr/>
        </p:nvCxnSpPr>
        <p:spPr>
          <a:xfrm>
            <a:off x="2649428" y="3476647"/>
            <a:ext cx="1073230" cy="185250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B817977-9119-6008-9015-03E934904C08}"/>
              </a:ext>
            </a:extLst>
          </p:cNvPr>
          <p:cNvGrpSpPr/>
          <p:nvPr/>
        </p:nvGrpSpPr>
        <p:grpSpPr>
          <a:xfrm>
            <a:off x="443877" y="2291573"/>
            <a:ext cx="2205551" cy="2370148"/>
            <a:chOff x="289453" y="1686676"/>
            <a:chExt cx="3130419" cy="2692630"/>
          </a:xfrm>
        </p:grpSpPr>
        <p:sp>
          <p:nvSpPr>
            <p:cNvPr id="16" name="Rectangle 15">
              <a:extLst>
                <a:ext uri="{FF2B5EF4-FFF2-40B4-BE49-F238E27FC236}">
                  <a16:creationId xmlns:a16="http://schemas.microsoft.com/office/drawing/2014/main" id="{0628D187-4133-E28E-038E-FAB8D26D2BAB}"/>
                </a:ext>
              </a:extLst>
            </p:cNvPr>
            <p:cNvSpPr/>
            <p:nvPr/>
          </p:nvSpPr>
          <p:spPr>
            <a:xfrm>
              <a:off x="289453" y="1686676"/>
              <a:ext cx="3130419" cy="2692630"/>
            </a:xfrm>
            <a:prstGeom prst="rect">
              <a:avLst/>
            </a:prstGeom>
            <a:solidFill>
              <a:srgbClr val="DFDBF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pPr algn="ctr">
                <a:lnSpc>
                  <a:spcPct val="150000"/>
                </a:lnSpc>
              </a:pPr>
              <a:endParaRPr lang="en-US" sz="2200">
                <a:solidFill>
                  <a:srgbClr val="002060"/>
                </a:solidFill>
              </a:endParaRPr>
            </a:p>
          </p:txBody>
        </p:sp>
        <p:grpSp>
          <p:nvGrpSpPr>
            <p:cNvPr id="17" name="Group 16">
              <a:extLst>
                <a:ext uri="{FF2B5EF4-FFF2-40B4-BE49-F238E27FC236}">
                  <a16:creationId xmlns:a16="http://schemas.microsoft.com/office/drawing/2014/main" id="{A3F89619-7923-9A65-155A-95533D4B17E1}"/>
                </a:ext>
              </a:extLst>
            </p:cNvPr>
            <p:cNvGrpSpPr/>
            <p:nvPr/>
          </p:nvGrpSpPr>
          <p:grpSpPr>
            <a:xfrm>
              <a:off x="314611" y="1729731"/>
              <a:ext cx="3063848" cy="2542142"/>
              <a:chOff x="314611" y="1729731"/>
              <a:chExt cx="3063848" cy="2542142"/>
            </a:xfrm>
          </p:grpSpPr>
          <p:sp>
            <p:nvSpPr>
              <p:cNvPr id="18" name="Rectangle 17">
                <a:extLst>
                  <a:ext uri="{FF2B5EF4-FFF2-40B4-BE49-F238E27FC236}">
                    <a16:creationId xmlns:a16="http://schemas.microsoft.com/office/drawing/2014/main" id="{7C95119B-89D2-DB5E-509C-18168015EEC1}"/>
                  </a:ext>
                </a:extLst>
              </p:cNvPr>
              <p:cNvSpPr/>
              <p:nvPr/>
            </p:nvSpPr>
            <p:spPr>
              <a:xfrm>
                <a:off x="314611" y="1796956"/>
                <a:ext cx="3063848" cy="2474917"/>
              </a:xfrm>
              <a:prstGeom prst="rect">
                <a:avLst/>
              </a:prstGeom>
              <a:solidFill>
                <a:schemeClr val="bg1"/>
              </a:solidFill>
              <a:ln w="6350">
                <a:solidFill>
                  <a:schemeClr val="bg1"/>
                </a:solidFill>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pPr algn="ctr">
                  <a:lnSpc>
                    <a:spcPct val="150000"/>
                  </a:lnSpc>
                </a:pPr>
                <a:endParaRPr lang="en-US" sz="2200" b="1">
                  <a:solidFill>
                    <a:srgbClr val="00206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84216F86-0734-F303-8DC2-557CEA9C6F73}"/>
                  </a:ext>
                </a:extLst>
              </p:cNvPr>
              <p:cNvSpPr/>
              <p:nvPr/>
            </p:nvSpPr>
            <p:spPr>
              <a:xfrm>
                <a:off x="535353" y="1729731"/>
                <a:ext cx="2622290" cy="1068279"/>
              </a:xfrm>
              <a:prstGeom prst="rect">
                <a:avLst/>
              </a:prstGeom>
            </p:spPr>
            <p:txBody>
              <a:bodyPr wrap="square">
                <a:spAutoFit/>
              </a:bodyPr>
              <a:lstStyle/>
              <a:p>
                <a:pPr algn="ctr">
                  <a:lnSpc>
                    <a:spcPct val="150000"/>
                  </a:lnSpc>
                </a:pPr>
                <a:endParaRPr lang="en-US" sz="2200" b="1">
                  <a:solidFill>
                    <a:srgbClr val="002060"/>
                  </a:solidFill>
                  <a:latin typeface="Times New Roman" pitchFamily="18" charset="0"/>
                  <a:cs typeface="Times New Roman" pitchFamily="18" charset="0"/>
                </a:endParaRPr>
              </a:p>
            </p:txBody>
          </p:sp>
        </p:grpSp>
      </p:grpSp>
      <p:sp>
        <p:nvSpPr>
          <p:cNvPr id="20" name="Rectangle 19">
            <a:extLst>
              <a:ext uri="{FF2B5EF4-FFF2-40B4-BE49-F238E27FC236}">
                <a16:creationId xmlns:a16="http://schemas.microsoft.com/office/drawing/2014/main" id="{05681F73-E5DC-00E0-1D04-9D761E9A93B1}"/>
              </a:ext>
            </a:extLst>
          </p:cNvPr>
          <p:cNvSpPr/>
          <p:nvPr/>
        </p:nvSpPr>
        <p:spPr>
          <a:xfrm>
            <a:off x="473345" y="2849043"/>
            <a:ext cx="2135162" cy="1169551"/>
          </a:xfrm>
          <a:prstGeom prst="rect">
            <a:avLst/>
          </a:prstGeom>
        </p:spPr>
        <p:txBody>
          <a:bodyPr wrap="square">
            <a:spAutoFit/>
          </a:bodyPr>
          <a:lstStyle/>
          <a:p>
            <a:pPr algn="ctr"/>
            <a:r>
              <a:rPr lang="en-US" sz="3500" b="1">
                <a:solidFill>
                  <a:srgbClr val="C00000"/>
                </a:solidFill>
                <a:latin typeface="Times New Roman" pitchFamily="18" charset="0"/>
                <a:cs typeface="Times New Roman" pitchFamily="18" charset="0"/>
              </a:rPr>
              <a:t>Gia đình B nên:</a:t>
            </a:r>
            <a:endParaRPr lang="vi-VN" sz="3500" b="1">
              <a:solidFill>
                <a:srgbClr val="C00000"/>
              </a:solidFill>
              <a:latin typeface="Times New Roman" pitchFamily="18" charset="0"/>
              <a:cs typeface="Times New Roman" pitchFamily="18" charset="0"/>
            </a:endParaRPr>
          </a:p>
        </p:txBody>
      </p:sp>
      <p:pic>
        <p:nvPicPr>
          <p:cNvPr id="2050" name="Picture 2">
            <a:extLst>
              <a:ext uri="{FF2B5EF4-FFF2-40B4-BE49-F238E27FC236}">
                <a16:creationId xmlns:a16="http://schemas.microsoft.com/office/drawing/2014/main" id="{7BA46C32-BEB5-9376-30E6-7D9B00F176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036" y="396285"/>
            <a:ext cx="4031353" cy="253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38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0747677" y="339129"/>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ounded Rectangle 22">
            <a:extLst>
              <a:ext uri="{FF2B5EF4-FFF2-40B4-BE49-F238E27FC236}">
                <a16:creationId xmlns:a16="http://schemas.microsoft.com/office/drawing/2014/main" id="{2DD368B1-4D64-93DB-23A9-08AE7ECB31EB}"/>
              </a:ext>
            </a:extLst>
          </p:cNvPr>
          <p:cNvSpPr/>
          <p:nvPr/>
        </p:nvSpPr>
        <p:spPr>
          <a:xfrm>
            <a:off x="511010" y="796953"/>
            <a:ext cx="11278913" cy="1796204"/>
          </a:xfrm>
          <a:prstGeom prst="roundRect">
            <a:avLst/>
          </a:prstGeom>
          <a:solidFill>
            <a:schemeClr val="accent5">
              <a:lumMod val="20000"/>
              <a:lumOff val="80000"/>
            </a:schemeClr>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0DDAE3FC-16C2-BCB3-2A66-C83998D6513E}"/>
              </a:ext>
            </a:extLst>
          </p:cNvPr>
          <p:cNvSpPr/>
          <p:nvPr/>
        </p:nvSpPr>
        <p:spPr>
          <a:xfrm>
            <a:off x="646774" y="924765"/>
            <a:ext cx="11034216" cy="1569660"/>
          </a:xfrm>
          <a:prstGeom prst="rect">
            <a:avLst/>
          </a:prstGeom>
        </p:spPr>
        <p:txBody>
          <a:bodyPr wrap="square">
            <a:spAutoFit/>
          </a:bodyPr>
          <a:lstStyle/>
          <a:p>
            <a:pPr lvl="0" algn="just"/>
            <a:r>
              <a:rPr lang="vi-VN" sz="2400" b="1">
                <a:solidFill>
                  <a:srgbClr val="002060"/>
                </a:solidFill>
                <a:latin typeface="Cambria" pitchFamily="18" charset="0"/>
                <a:cs typeface="Times New Roman" pitchFamily="18" charset="0"/>
              </a:rPr>
              <a:t>Gia đình T có mức thu nhập thấp nên chi phí sinh hoạt phải rất tiết kiệm. Tuy nhiên, T có thói quen ăn vặt, thường hay đặt mua đồ ăn uống sẵn ở cửa hàng, nhiều hôm còn bỏ bữa ăn chính do mẹ nấu. Mẹ hay phàn nàn về cách sinh hoạt và chi tiêu của T.</a:t>
            </a:r>
            <a:endParaRPr kumimoji="0" lang="en-US" sz="2400" b="1" i="1" u="none" strike="noStrike" kern="1200" cap="none" spc="0" normalizeH="0" baseline="0" noProof="0">
              <a:ln>
                <a:noFill/>
              </a:ln>
              <a:solidFill>
                <a:srgbClr val="002060"/>
              </a:solidFill>
              <a:effectLst/>
              <a:uLnTx/>
              <a:uFillTx/>
              <a:latin typeface="Cambria" pitchFamily="18" charset="0"/>
              <a:ea typeface="+mn-ea"/>
              <a:cs typeface="Times New Roman" pitchFamily="18" charset="0"/>
            </a:endParaRPr>
          </a:p>
        </p:txBody>
      </p:sp>
      <p:sp>
        <p:nvSpPr>
          <p:cNvPr id="7" name="Rectangle 6">
            <a:extLst>
              <a:ext uri="{FF2B5EF4-FFF2-40B4-BE49-F238E27FC236}">
                <a16:creationId xmlns:a16="http://schemas.microsoft.com/office/drawing/2014/main" id="{7A2DB82C-76A1-1E45-F328-A7450ECEAD0A}"/>
              </a:ext>
            </a:extLst>
          </p:cNvPr>
          <p:cNvSpPr/>
          <p:nvPr/>
        </p:nvSpPr>
        <p:spPr>
          <a:xfrm>
            <a:off x="484657" y="123854"/>
            <a:ext cx="4019249" cy="7619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Cambria" pitchFamily="18" charset="0"/>
              <a:ea typeface="+mn-ea"/>
              <a:cs typeface="Times New Roman" pitchFamily="18" charset="0"/>
            </a:endParaRPr>
          </a:p>
        </p:txBody>
      </p:sp>
      <p:sp>
        <p:nvSpPr>
          <p:cNvPr id="8" name="Rectangle 7">
            <a:extLst>
              <a:ext uri="{FF2B5EF4-FFF2-40B4-BE49-F238E27FC236}">
                <a16:creationId xmlns:a16="http://schemas.microsoft.com/office/drawing/2014/main" id="{FD9CC888-45B7-6FCA-7F5C-ECACC6312B12}"/>
              </a:ext>
            </a:extLst>
          </p:cNvPr>
          <p:cNvSpPr/>
          <p:nvPr/>
        </p:nvSpPr>
        <p:spPr>
          <a:xfrm>
            <a:off x="1071640" y="212178"/>
            <a:ext cx="3432265" cy="569387"/>
          </a:xfrm>
          <a:prstGeom prst="rect">
            <a:avLst/>
          </a:prstGeom>
        </p:spPr>
        <p:txBody>
          <a:bodyPr wrap="square">
            <a:spAutoFit/>
          </a:bodyPr>
          <a:lstStyle/>
          <a:p>
            <a:pPr lvl="0">
              <a:defRPr/>
            </a:pPr>
            <a:r>
              <a:rPr lang="en-US" sz="3100" b="1">
                <a:solidFill>
                  <a:srgbClr val="002060"/>
                </a:solidFill>
                <a:latin typeface="Cambria" pitchFamily="18" charset="0"/>
                <a:cs typeface="Times New Roman" pitchFamily="18" charset="0"/>
              </a:rPr>
              <a:t>Tình huống 1</a:t>
            </a:r>
          </a:p>
        </p:txBody>
      </p:sp>
      <p:sp>
        <p:nvSpPr>
          <p:cNvPr id="9" name="Diamond 8">
            <a:extLst>
              <a:ext uri="{FF2B5EF4-FFF2-40B4-BE49-F238E27FC236}">
                <a16:creationId xmlns:a16="http://schemas.microsoft.com/office/drawing/2014/main" id="{35DC5D29-85E2-C3F3-0581-58D3989D080A}"/>
              </a:ext>
            </a:extLst>
          </p:cNvPr>
          <p:cNvSpPr/>
          <p:nvPr/>
        </p:nvSpPr>
        <p:spPr>
          <a:xfrm>
            <a:off x="93740" y="141570"/>
            <a:ext cx="827321" cy="744283"/>
          </a:xfrm>
          <a:prstGeom prst="diamon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white"/>
              </a:solidFill>
              <a:effectLst/>
              <a:uLnTx/>
              <a:uFillTx/>
              <a:latin typeface="Cambria" pitchFamily="18" charset="0"/>
              <a:ea typeface="+mn-ea"/>
              <a:cs typeface="Times New Roman" pitchFamily="18" charset="0"/>
            </a:endParaRPr>
          </a:p>
        </p:txBody>
      </p:sp>
      <p:sp>
        <p:nvSpPr>
          <p:cNvPr id="11" name="Rounded Rectangle 29">
            <a:extLst>
              <a:ext uri="{FF2B5EF4-FFF2-40B4-BE49-F238E27FC236}">
                <a16:creationId xmlns:a16="http://schemas.microsoft.com/office/drawing/2014/main" id="{B9D7338F-140D-51EA-B57E-308834E7ABC4}"/>
              </a:ext>
            </a:extLst>
          </p:cNvPr>
          <p:cNvSpPr/>
          <p:nvPr/>
        </p:nvSpPr>
        <p:spPr>
          <a:xfrm>
            <a:off x="323921" y="3027188"/>
            <a:ext cx="11601862" cy="3725112"/>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9CEA5014-BFB9-921E-A975-93A7F27AEF99}"/>
              </a:ext>
            </a:extLst>
          </p:cNvPr>
          <p:cNvSpPr/>
          <p:nvPr/>
        </p:nvSpPr>
        <p:spPr>
          <a:xfrm>
            <a:off x="457730" y="3079838"/>
            <a:ext cx="11276540" cy="3693319"/>
          </a:xfrm>
          <a:prstGeom prst="rect">
            <a:avLst/>
          </a:prstGeom>
        </p:spPr>
        <p:txBody>
          <a:bodyPr wrap="square">
            <a:spAutoFit/>
          </a:bodyPr>
          <a:lstStyle/>
          <a:p>
            <a:pPr marL="457200" lvl="0" indent="-457200" algn="just">
              <a:buFont typeface="Wingdings" panose="05000000000000000000" pitchFamily="2" charset="2"/>
              <a:buChar char="ü"/>
            </a:pPr>
            <a:r>
              <a:rPr lang="en-US" sz="2600" i="1">
                <a:solidFill>
                  <a:srgbClr val="C00000"/>
                </a:solidFill>
                <a:latin typeface="Cambria" pitchFamily="18" charset="0"/>
                <a:cs typeface="Times New Roman" pitchFamily="18" charset="0"/>
              </a:rPr>
              <a:t>Em nên </a:t>
            </a:r>
            <a:r>
              <a:rPr lang="vi-VN" sz="2600" i="1">
                <a:solidFill>
                  <a:srgbClr val="C00000"/>
                </a:solidFill>
                <a:latin typeface="Cambria" pitchFamily="18" charset="0"/>
                <a:cs typeface="Times New Roman" pitchFamily="18" charset="0"/>
              </a:rPr>
              <a:t>áp dụng thói quen ăn uống lành mạnh hơn, chủ yếu là thực phẩm tự nấu từ nguyên liệu tươi sạch, hoặc tự trồng, nuôi tại gia đình. Điều này không chỉ giúp tiết kiệm chi phí mà còn tốt cho sức khỏe. </a:t>
            </a:r>
            <a:endParaRPr lang="en-US" sz="2600" i="1">
              <a:solidFill>
                <a:srgbClr val="C00000"/>
              </a:solidFill>
              <a:latin typeface="Cambria" pitchFamily="18" charset="0"/>
              <a:cs typeface="Times New Roman" pitchFamily="18" charset="0"/>
            </a:endParaRPr>
          </a:p>
          <a:p>
            <a:pPr marL="457200" lvl="0" indent="-457200" algn="just">
              <a:buFont typeface="Wingdings" panose="05000000000000000000" pitchFamily="2" charset="2"/>
              <a:buChar char="ü"/>
            </a:pPr>
            <a:r>
              <a:rPr lang="en-US" sz="2600" i="1">
                <a:solidFill>
                  <a:srgbClr val="C00000"/>
                </a:solidFill>
                <a:latin typeface="Cambria" pitchFamily="18" charset="0"/>
                <a:cs typeface="Times New Roman" pitchFamily="18" charset="0"/>
              </a:rPr>
              <a:t>H</a:t>
            </a:r>
            <a:r>
              <a:rPr lang="vi-VN" sz="2600" i="1">
                <a:solidFill>
                  <a:srgbClr val="C00000"/>
                </a:solidFill>
                <a:latin typeface="Cambria" pitchFamily="18" charset="0"/>
                <a:cs typeface="Times New Roman" pitchFamily="18" charset="0"/>
              </a:rPr>
              <a:t>ỗ trợ gia đình trong việc lập kế hoạch chi tiêu hàng tháng để ưu tiên các khoản chi phí cần thiết như thực phẩm, giáo dục và y tế. Đồng thời, cố gắng hạn chế các khoản chi phí không cần thiết như ăn vặt ở hàng quán. </a:t>
            </a:r>
            <a:endParaRPr lang="en-US" sz="2600" i="1">
              <a:solidFill>
                <a:srgbClr val="C00000"/>
              </a:solidFill>
              <a:latin typeface="Cambria" pitchFamily="18" charset="0"/>
              <a:cs typeface="Times New Roman" pitchFamily="18" charset="0"/>
            </a:endParaRPr>
          </a:p>
          <a:p>
            <a:pPr marL="457200" lvl="0" indent="-457200" algn="just">
              <a:buFont typeface="Wingdings" panose="05000000000000000000" pitchFamily="2" charset="2"/>
              <a:buChar char="ü"/>
            </a:pPr>
            <a:r>
              <a:rPr lang="en-US" sz="2600" i="1">
                <a:solidFill>
                  <a:srgbClr val="C00000"/>
                </a:solidFill>
                <a:latin typeface="Cambria" pitchFamily="18" charset="0"/>
                <a:cs typeface="Times New Roman" pitchFamily="18" charset="0"/>
              </a:rPr>
              <a:t>H</a:t>
            </a:r>
            <a:r>
              <a:rPr lang="vi-VN" sz="2600" i="1">
                <a:solidFill>
                  <a:srgbClr val="C00000"/>
                </a:solidFill>
                <a:latin typeface="Cambria" pitchFamily="18" charset="0"/>
                <a:cs typeface="Times New Roman" pitchFamily="18" charset="0"/>
              </a:rPr>
              <a:t>ỗ trợ mẹ trong việc học cách nấu các món ăn ngon, tiết kiệm từ những nguyên liệu phổ biến. Việc này giúp gia đình tiết kiệm được chi phí ăn uống bên ngoài và tăng cường sự gắn kết trong gia đình.</a:t>
            </a:r>
          </a:p>
        </p:txBody>
      </p:sp>
      <p:sp>
        <p:nvSpPr>
          <p:cNvPr id="13" name="Right Arrow 31">
            <a:extLst>
              <a:ext uri="{FF2B5EF4-FFF2-40B4-BE49-F238E27FC236}">
                <a16:creationId xmlns:a16="http://schemas.microsoft.com/office/drawing/2014/main" id="{84834E2D-D10D-4243-155B-870374C63E96}"/>
              </a:ext>
            </a:extLst>
          </p:cNvPr>
          <p:cNvSpPr/>
          <p:nvPr/>
        </p:nvSpPr>
        <p:spPr>
          <a:xfrm rot="5400000">
            <a:off x="5975340" y="2398904"/>
            <a:ext cx="377084" cy="765590"/>
          </a:xfrm>
          <a:prstGeom prst="rightArrow">
            <a:avLst/>
          </a:prstGeom>
          <a:solidFill>
            <a:srgbClr val="CADF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792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9" grpId="0" animBg="1"/>
      <p:bldP spid="11" grpId="0" animBg="1"/>
      <p:bldP spid="12"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0747677" y="339129"/>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ounded Rectangle 22">
            <a:extLst>
              <a:ext uri="{FF2B5EF4-FFF2-40B4-BE49-F238E27FC236}">
                <a16:creationId xmlns:a16="http://schemas.microsoft.com/office/drawing/2014/main" id="{2DD368B1-4D64-93DB-23A9-08AE7ECB31EB}"/>
              </a:ext>
            </a:extLst>
          </p:cNvPr>
          <p:cNvSpPr/>
          <p:nvPr/>
        </p:nvSpPr>
        <p:spPr>
          <a:xfrm>
            <a:off x="511010" y="796953"/>
            <a:ext cx="11278913" cy="1932137"/>
          </a:xfrm>
          <a:prstGeom prst="roundRect">
            <a:avLst/>
          </a:prstGeom>
          <a:solidFill>
            <a:schemeClr val="accent2">
              <a:lumMod val="40000"/>
              <a:lumOff val="60000"/>
            </a:schemeClr>
          </a:solid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0DDAE3FC-16C2-BCB3-2A66-C83998D6513E}"/>
              </a:ext>
            </a:extLst>
          </p:cNvPr>
          <p:cNvSpPr/>
          <p:nvPr/>
        </p:nvSpPr>
        <p:spPr>
          <a:xfrm>
            <a:off x="646774" y="943986"/>
            <a:ext cx="11034216" cy="1785104"/>
          </a:xfrm>
          <a:prstGeom prst="rect">
            <a:avLst/>
          </a:prstGeom>
        </p:spPr>
        <p:txBody>
          <a:bodyPr wrap="square">
            <a:spAutoFit/>
          </a:bodyPr>
          <a:lstStyle/>
          <a:p>
            <a:pPr lvl="0" algn="just"/>
            <a:r>
              <a:rPr lang="vi-VN" sz="2200" b="1">
                <a:solidFill>
                  <a:srgbClr val="002060"/>
                </a:solidFill>
                <a:latin typeface="Cambria" pitchFamily="18" charset="0"/>
                <a:cs typeface="Times New Roman" pitchFamily="18" charset="0"/>
              </a:rPr>
              <a:t>Hằng tháng, ngoài trồng trọt và chăn nuôi, bố mẹ M phải nhận gia công cho một xưởng thủ công trong xã để tăng thu nhập, phụ giúp chi tiêu trong gia đình và chu cấp tiền sinh hoạt phí cho anh trai M đang học đại học năm cuối. Gần đây, anh trai M xin bố mẹ mua xe máy để thuận tiện cho việc đi lại. Bố mẹ M lo lắng chưa biết làm thế nào khi trong nhà còn rất nhiều việc phải chi tiêu.</a:t>
            </a:r>
            <a:endParaRPr kumimoji="0" lang="en-US" sz="2200" b="1" i="1" u="none" strike="noStrike" kern="1200" cap="none" spc="0" normalizeH="0" baseline="0" noProof="0">
              <a:ln>
                <a:noFill/>
              </a:ln>
              <a:solidFill>
                <a:srgbClr val="002060"/>
              </a:solidFill>
              <a:effectLst/>
              <a:uLnTx/>
              <a:uFillTx/>
              <a:latin typeface="Cambria" pitchFamily="18" charset="0"/>
              <a:cs typeface="Times New Roman" pitchFamily="18" charset="0"/>
            </a:endParaRPr>
          </a:p>
        </p:txBody>
      </p:sp>
      <p:sp>
        <p:nvSpPr>
          <p:cNvPr id="7" name="Rectangle 6">
            <a:extLst>
              <a:ext uri="{FF2B5EF4-FFF2-40B4-BE49-F238E27FC236}">
                <a16:creationId xmlns:a16="http://schemas.microsoft.com/office/drawing/2014/main" id="{7A2DB82C-76A1-1E45-F328-A7450ECEAD0A}"/>
              </a:ext>
            </a:extLst>
          </p:cNvPr>
          <p:cNvSpPr/>
          <p:nvPr/>
        </p:nvSpPr>
        <p:spPr>
          <a:xfrm>
            <a:off x="484657" y="123854"/>
            <a:ext cx="3411077" cy="76199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Cambria" pitchFamily="18" charset="0"/>
              <a:ea typeface="+mn-ea"/>
              <a:cs typeface="Times New Roman" pitchFamily="18" charset="0"/>
            </a:endParaRPr>
          </a:p>
        </p:txBody>
      </p:sp>
      <p:sp>
        <p:nvSpPr>
          <p:cNvPr id="8" name="Rectangle 7">
            <a:extLst>
              <a:ext uri="{FF2B5EF4-FFF2-40B4-BE49-F238E27FC236}">
                <a16:creationId xmlns:a16="http://schemas.microsoft.com/office/drawing/2014/main" id="{FD9CC888-45B7-6FCA-7F5C-ECACC6312B12}"/>
              </a:ext>
            </a:extLst>
          </p:cNvPr>
          <p:cNvSpPr/>
          <p:nvPr/>
        </p:nvSpPr>
        <p:spPr>
          <a:xfrm>
            <a:off x="1071641" y="212178"/>
            <a:ext cx="2996570" cy="569387"/>
          </a:xfrm>
          <a:prstGeom prst="rect">
            <a:avLst/>
          </a:prstGeom>
        </p:spPr>
        <p:txBody>
          <a:bodyPr wrap="square">
            <a:spAutoFit/>
          </a:bodyPr>
          <a:lstStyle/>
          <a:p>
            <a:pPr lvl="0">
              <a:defRPr/>
            </a:pPr>
            <a:r>
              <a:rPr lang="en-US" sz="3100" b="1">
                <a:solidFill>
                  <a:srgbClr val="002060"/>
                </a:solidFill>
                <a:latin typeface="Cambria" pitchFamily="18" charset="0"/>
                <a:cs typeface="Times New Roman" pitchFamily="18" charset="0"/>
              </a:rPr>
              <a:t>Tình huống 2</a:t>
            </a:r>
          </a:p>
        </p:txBody>
      </p:sp>
      <p:sp>
        <p:nvSpPr>
          <p:cNvPr id="9" name="Diamond 8">
            <a:extLst>
              <a:ext uri="{FF2B5EF4-FFF2-40B4-BE49-F238E27FC236}">
                <a16:creationId xmlns:a16="http://schemas.microsoft.com/office/drawing/2014/main" id="{35DC5D29-85E2-C3F3-0581-58D3989D080A}"/>
              </a:ext>
            </a:extLst>
          </p:cNvPr>
          <p:cNvSpPr/>
          <p:nvPr/>
        </p:nvSpPr>
        <p:spPr>
          <a:xfrm>
            <a:off x="93740" y="141570"/>
            <a:ext cx="827321" cy="74428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white"/>
              </a:solidFill>
              <a:effectLst/>
              <a:uLnTx/>
              <a:uFillTx/>
              <a:latin typeface="Cambria" pitchFamily="18" charset="0"/>
              <a:ea typeface="+mn-ea"/>
              <a:cs typeface="Times New Roman" pitchFamily="18" charset="0"/>
            </a:endParaRPr>
          </a:p>
        </p:txBody>
      </p:sp>
      <p:sp>
        <p:nvSpPr>
          <p:cNvPr id="11" name="Rounded Rectangle 29">
            <a:extLst>
              <a:ext uri="{FF2B5EF4-FFF2-40B4-BE49-F238E27FC236}">
                <a16:creationId xmlns:a16="http://schemas.microsoft.com/office/drawing/2014/main" id="{B9D7338F-140D-51EA-B57E-308834E7ABC4}"/>
              </a:ext>
            </a:extLst>
          </p:cNvPr>
          <p:cNvSpPr/>
          <p:nvPr/>
        </p:nvSpPr>
        <p:spPr>
          <a:xfrm>
            <a:off x="398175" y="3227344"/>
            <a:ext cx="11469239" cy="3418478"/>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9CEA5014-BFB9-921E-A975-93A7F27AEF99}"/>
              </a:ext>
            </a:extLst>
          </p:cNvPr>
          <p:cNvSpPr/>
          <p:nvPr/>
        </p:nvSpPr>
        <p:spPr>
          <a:xfrm>
            <a:off x="375432" y="3393274"/>
            <a:ext cx="11385267" cy="2923877"/>
          </a:xfrm>
          <a:prstGeom prst="rect">
            <a:avLst/>
          </a:prstGeom>
        </p:spPr>
        <p:txBody>
          <a:bodyPr wrap="square">
            <a:spAutoFit/>
          </a:bodyPr>
          <a:lstStyle/>
          <a:p>
            <a:pPr marL="457200" lvl="0" indent="-457200" algn="just">
              <a:buFont typeface="Wingdings" panose="05000000000000000000" pitchFamily="2" charset="2"/>
              <a:buChar char="ü"/>
            </a:pPr>
            <a:r>
              <a:rPr lang="en-US" sz="2300" i="1">
                <a:solidFill>
                  <a:srgbClr val="C00000"/>
                </a:solidFill>
                <a:latin typeface="Cambria" pitchFamily="18" charset="0"/>
                <a:cs typeface="Times New Roman" pitchFamily="18" charset="0"/>
              </a:rPr>
              <a:t>M nên </a:t>
            </a:r>
            <a:r>
              <a:rPr lang="vi-VN" sz="2300" i="1">
                <a:solidFill>
                  <a:srgbClr val="C00000"/>
                </a:solidFill>
                <a:latin typeface="Cambria" pitchFamily="18" charset="0"/>
                <a:cs typeface="Times New Roman" pitchFamily="18" charset="0"/>
              </a:rPr>
              <a:t>hỗ trợ bố mẹ trong việc xem xét tài chính gia đình một cách tỉ mỉ, bao gồm việc đánh giá thu nhập và chi phí hiện tại, cũng như ước tính chi phí dự kiến cho việc mua xe máy và các nhu cầu khác trong gia đình. </a:t>
            </a:r>
            <a:endParaRPr lang="en-US" sz="2300" i="1">
              <a:solidFill>
                <a:srgbClr val="C00000"/>
              </a:solidFill>
              <a:latin typeface="Cambria" pitchFamily="18" charset="0"/>
              <a:cs typeface="Times New Roman" pitchFamily="18" charset="0"/>
            </a:endParaRPr>
          </a:p>
          <a:p>
            <a:pPr marL="457200" lvl="0" indent="-457200" algn="just">
              <a:buFont typeface="Wingdings" panose="05000000000000000000" pitchFamily="2" charset="2"/>
              <a:buChar char="ü"/>
            </a:pPr>
            <a:r>
              <a:rPr lang="en-US" sz="2300" i="1">
                <a:solidFill>
                  <a:srgbClr val="C00000"/>
                </a:solidFill>
                <a:latin typeface="Cambria" pitchFamily="18" charset="0"/>
                <a:cs typeface="Times New Roman" pitchFamily="18" charset="0"/>
              </a:rPr>
              <a:t>Đ</a:t>
            </a:r>
            <a:r>
              <a:rPr lang="vi-VN" sz="2300" i="1">
                <a:solidFill>
                  <a:srgbClr val="C00000"/>
                </a:solidFill>
                <a:latin typeface="Cambria" pitchFamily="18" charset="0"/>
                <a:cs typeface="Times New Roman" pitchFamily="18" charset="0"/>
              </a:rPr>
              <a:t>ề xuất các biện pháp tiết kiệm như hạn chế một số chi phí không cần thiết, tìm kiếm các chương trình khuyến mãi hoặc mua sắm thông minh để giảm bớt chi phí sinh hoạt. </a:t>
            </a:r>
            <a:endParaRPr lang="en-US" sz="2300" i="1">
              <a:solidFill>
                <a:srgbClr val="C00000"/>
              </a:solidFill>
              <a:latin typeface="Cambria" pitchFamily="18" charset="0"/>
              <a:cs typeface="Times New Roman" pitchFamily="18" charset="0"/>
            </a:endParaRPr>
          </a:p>
          <a:p>
            <a:pPr marL="457200" lvl="0" indent="-457200" algn="just">
              <a:buFont typeface="Wingdings" panose="05000000000000000000" pitchFamily="2" charset="2"/>
              <a:buChar char="ü"/>
            </a:pPr>
            <a:r>
              <a:rPr lang="en-US" sz="2300" i="1">
                <a:solidFill>
                  <a:srgbClr val="C00000"/>
                </a:solidFill>
                <a:latin typeface="Cambria" pitchFamily="18" charset="0"/>
                <a:cs typeface="Times New Roman" pitchFamily="18" charset="0"/>
              </a:rPr>
              <a:t>N</a:t>
            </a:r>
            <a:r>
              <a:rPr lang="vi-VN" sz="2300" i="1">
                <a:solidFill>
                  <a:srgbClr val="C00000"/>
                </a:solidFill>
                <a:latin typeface="Cambria" pitchFamily="18" charset="0"/>
                <a:cs typeface="Times New Roman" pitchFamily="18" charset="0"/>
              </a:rPr>
              <a:t>ói chuyện với bố mẹ em và anh trai để cùng nhau đưa ra quyết định phù hợp với tình hình tài chính của gia đình. Cần xem xét cẩn trọng trước khi đưa ra quyết định mua xe máy và tìm kiếm các phương án thay thế khác có thể phù hợp hơn.</a:t>
            </a:r>
          </a:p>
        </p:txBody>
      </p:sp>
      <p:sp>
        <p:nvSpPr>
          <p:cNvPr id="13" name="Right Arrow 31">
            <a:extLst>
              <a:ext uri="{FF2B5EF4-FFF2-40B4-BE49-F238E27FC236}">
                <a16:creationId xmlns:a16="http://schemas.microsoft.com/office/drawing/2014/main" id="{84834E2D-D10D-4243-155B-870374C63E96}"/>
              </a:ext>
            </a:extLst>
          </p:cNvPr>
          <p:cNvSpPr/>
          <p:nvPr/>
        </p:nvSpPr>
        <p:spPr>
          <a:xfrm rot="5400000">
            <a:off x="4029402" y="2595422"/>
            <a:ext cx="498254" cy="765590"/>
          </a:xfrm>
          <a:prstGeom prst="rightArrow">
            <a:avLst/>
          </a:prstGeom>
          <a:solidFill>
            <a:srgbClr val="CADFF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99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9" grpId="0" animBg="1"/>
      <p:bldP spid="11" grpId="0" animBg="1"/>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26600" y="182028"/>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212204" y="29443"/>
            <a:ext cx="11767592" cy="1031956"/>
            <a:chOff x="4300275" y="84191"/>
            <a:chExt cx="8098770" cy="1720067"/>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300275" y="84191"/>
              <a:ext cx="8098770" cy="1720067"/>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337448" y="129853"/>
              <a:ext cx="789431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1: Chia sẻ những yếu tố ảnh hưởng đến chi phí sinh hoạt trong gia đình em.</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9" name="图片 2">
            <a:extLst>
              <a:ext uri="{FF2B5EF4-FFF2-40B4-BE49-F238E27FC236}">
                <a16:creationId xmlns:a16="http://schemas.microsoft.com/office/drawing/2014/main" id="{FC7D48CE-B59E-3F64-8BF6-49FF53758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9392" y="1051280"/>
            <a:ext cx="5411272" cy="4999679"/>
          </a:xfrm>
          <a:prstGeom prst="rect">
            <a:avLst/>
          </a:prstGeom>
        </p:spPr>
      </p:pic>
      <p:sp>
        <p:nvSpPr>
          <p:cNvPr id="8" name="Google Shape;1614;p59">
            <a:extLst>
              <a:ext uri="{FF2B5EF4-FFF2-40B4-BE49-F238E27FC236}">
                <a16:creationId xmlns:a16="http://schemas.microsoft.com/office/drawing/2014/main" id="{0427E110-EBAE-A4D4-DB82-BCE6C9ED2182}"/>
              </a:ext>
            </a:extLst>
          </p:cNvPr>
          <p:cNvSpPr/>
          <p:nvPr/>
        </p:nvSpPr>
        <p:spPr>
          <a:xfrm rot="543620">
            <a:off x="3764947" y="2020230"/>
            <a:ext cx="7975581" cy="4206596"/>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E8DCBFD5-39DA-6982-F001-B5E1785DDF15}"/>
              </a:ext>
            </a:extLst>
          </p:cNvPr>
          <p:cNvPicPr>
            <a:picLocks noChangeAspect="1"/>
          </p:cNvPicPr>
          <p:nvPr/>
        </p:nvPicPr>
        <p:blipFill>
          <a:blip r:embed="rId6"/>
          <a:stretch>
            <a:fillRect/>
          </a:stretch>
        </p:blipFill>
        <p:spPr>
          <a:xfrm>
            <a:off x="10182388" y="3286911"/>
            <a:ext cx="1941185" cy="3485473"/>
          </a:xfrm>
          <a:prstGeom prst="rect">
            <a:avLst/>
          </a:prstGeom>
        </p:spPr>
      </p:pic>
      <p:pic>
        <p:nvPicPr>
          <p:cNvPr id="12" name="Picture 11" descr="A red question mark on a black background&#10;&#10;Description automatically generated">
            <a:extLst>
              <a:ext uri="{FF2B5EF4-FFF2-40B4-BE49-F238E27FC236}">
                <a16:creationId xmlns:a16="http://schemas.microsoft.com/office/drawing/2014/main" id="{4351672A-CE12-7B55-30DA-B082B185E4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5210577"/>
            <a:ext cx="1054100" cy="1617980"/>
          </a:xfrm>
          <a:prstGeom prst="rect">
            <a:avLst/>
          </a:prstGeom>
        </p:spPr>
      </p:pic>
      <p:sp>
        <p:nvSpPr>
          <p:cNvPr id="13" name="Rectangle 12">
            <a:extLst>
              <a:ext uri="{FF2B5EF4-FFF2-40B4-BE49-F238E27FC236}">
                <a16:creationId xmlns:a16="http://schemas.microsoft.com/office/drawing/2014/main" id="{7A4BDCCA-732B-89F9-3721-9FB87013485E}"/>
              </a:ext>
            </a:extLst>
          </p:cNvPr>
          <p:cNvSpPr/>
          <p:nvPr/>
        </p:nvSpPr>
        <p:spPr>
          <a:xfrm rot="242678">
            <a:off x="4133135" y="3530341"/>
            <a:ext cx="6284920"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800" b="1" i="1">
                <a:solidFill>
                  <a:srgbClr val="0070C0"/>
                </a:solidFill>
                <a:latin typeface="Cambria" pitchFamily="18" charset="0"/>
                <a:cs typeface="Times New Roman" pitchFamily="18" charset="0"/>
              </a:rPr>
              <a:t>Dựa vào thực tế chi phí sinh hoạt ở gia đình, em hãy chia sẻ những yếu tố ảnh hưởng đến chi phí sinh hoạt trong gia đình em.</a:t>
            </a:r>
          </a:p>
        </p:txBody>
      </p:sp>
    </p:spTree>
    <p:extLst>
      <p:ext uri="{BB962C8B-B14F-4D97-AF65-F5344CB8AC3E}">
        <p14:creationId xmlns:p14="http://schemas.microsoft.com/office/powerpoint/2010/main" val="5820379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14:presetBounceEnd="66667">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14:bounceEnd="66667">
                                          <p:cBhvr additive="base">
                                            <p:cTn id="10" dur="1000" fill="hold"/>
                                            <p:tgtEl>
                                              <p:spTgt spid="10"/>
                                            </p:tgtEl>
                                            <p:attrNameLst>
                                              <p:attrName>ppt_x</p:attrName>
                                            </p:attrNameLst>
                                          </p:cBhvr>
                                          <p:tavLst>
                                            <p:tav tm="0">
                                              <p:val>
                                                <p:strVal val="#ppt_x"/>
                                              </p:val>
                                            </p:tav>
                                            <p:tav tm="100000">
                                              <p:val>
                                                <p:strVal val="#ppt_x"/>
                                              </p:val>
                                            </p:tav>
                                          </p:tavLst>
                                        </p:anim>
                                        <p:anim calcmode="lin" valueType="num" p14:bounceEnd="66667">
                                          <p:cBhvr additive="base">
                                            <p:cTn id="1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3" name="Rounded Rectangle 29">
            <a:extLst>
              <a:ext uri="{FF2B5EF4-FFF2-40B4-BE49-F238E27FC236}">
                <a16:creationId xmlns:a16="http://schemas.microsoft.com/office/drawing/2014/main" id="{88D1392F-5DF5-471F-3C83-6FF531EAD728}"/>
              </a:ext>
            </a:extLst>
          </p:cNvPr>
          <p:cNvSpPr/>
          <p:nvPr/>
        </p:nvSpPr>
        <p:spPr>
          <a:xfrm>
            <a:off x="1739238" y="114195"/>
            <a:ext cx="8902658" cy="735292"/>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a:latin typeface="Times New Roman" panose="02020603050405020304" pitchFamily="18" charset="0"/>
                <a:ea typeface="Cambria" panose="02040503050406030204" pitchFamily="18" charset="0"/>
                <a:cs typeface="Times New Roman" panose="02020603050405020304" pitchFamily="18" charset="0"/>
              </a:rPr>
              <a:t>Những yếu tố ảnh hưởng tới chi phí sinh hoạt</a:t>
            </a:r>
            <a:r>
              <a:rPr lang="en-US" sz="3000" b="1">
                <a:latin typeface="Times New Roman" panose="02020603050405020304" pitchFamily="18" charset="0"/>
                <a:ea typeface="Cambria" panose="02040503050406030204" pitchFamily="18" charset="0"/>
                <a:cs typeface="Times New Roman" panose="02020603050405020304" pitchFamily="18" charset="0"/>
              </a:rPr>
              <a:t> như:</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D58449C-BB4F-2BE7-497F-9B78B79B621F}"/>
              </a:ext>
            </a:extLst>
          </p:cNvPr>
          <p:cNvSpPr/>
          <p:nvPr/>
        </p:nvSpPr>
        <p:spPr>
          <a:xfrm>
            <a:off x="742086" y="1106123"/>
            <a:ext cx="11042743" cy="5078313"/>
          </a:xfrm>
          <a:prstGeom prst="rect">
            <a:avLst/>
          </a:prstGeom>
          <a:noFill/>
        </p:spPr>
        <p:txBody>
          <a:bodyPr wrap="square">
            <a:spAutoFit/>
          </a:bodyPr>
          <a:lstStyle/>
          <a:p>
            <a:pPr marL="457200" indent="-457200" algn="just">
              <a:buFont typeface="Wingdings" panose="05000000000000000000" pitchFamily="2" charset="2"/>
              <a:buChar char="v"/>
            </a:pPr>
            <a:r>
              <a:rPr lang="en-US" sz="3600">
                <a:solidFill>
                  <a:schemeClr val="tx1">
                    <a:lumMod val="95000"/>
                    <a:lumOff val="5000"/>
                  </a:schemeClr>
                </a:solidFill>
                <a:latin typeface="Times New Roman" pitchFamily="18" charset="0"/>
                <a:cs typeface="Times New Roman" pitchFamily="18" charset="0"/>
              </a:rPr>
              <a:t>C</a:t>
            </a:r>
            <a:r>
              <a:rPr lang="vi-VN" sz="3600">
                <a:solidFill>
                  <a:schemeClr val="tx1">
                    <a:lumMod val="95000"/>
                    <a:lumOff val="5000"/>
                  </a:schemeClr>
                </a:solidFill>
                <a:latin typeface="Times New Roman" pitchFamily="18" charset="0"/>
                <a:cs typeface="Times New Roman" pitchFamily="18" charset="0"/>
              </a:rPr>
              <a:t>ác khoản chi tiêu thiết yếu</a:t>
            </a: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r>
              <a:rPr lang="en-US" sz="3600">
                <a:solidFill>
                  <a:schemeClr val="tx1">
                    <a:lumMod val="95000"/>
                    <a:lumOff val="5000"/>
                  </a:schemeClr>
                </a:solidFill>
                <a:latin typeface="Times New Roman" pitchFamily="18" charset="0"/>
                <a:cs typeface="Times New Roman" pitchFamily="18" charset="0"/>
              </a:rPr>
              <a:t>C</a:t>
            </a:r>
            <a:r>
              <a:rPr lang="vi-VN" sz="3600">
                <a:solidFill>
                  <a:schemeClr val="tx1">
                    <a:lumMod val="95000"/>
                    <a:lumOff val="5000"/>
                  </a:schemeClr>
                </a:solidFill>
                <a:latin typeface="Times New Roman" pitchFamily="18" charset="0"/>
                <a:cs typeface="Times New Roman" pitchFamily="18" charset="0"/>
              </a:rPr>
              <a:t>ác khoản chi tiêu linh hoạt. </a:t>
            </a: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r>
              <a:rPr lang="vi-VN" sz="3600">
                <a:solidFill>
                  <a:schemeClr val="tx1">
                    <a:lumMod val="95000"/>
                    <a:lumOff val="5000"/>
                  </a:schemeClr>
                </a:solidFill>
                <a:latin typeface="Times New Roman" pitchFamily="18" charset="0"/>
                <a:cs typeface="Times New Roman" pitchFamily="18" charset="0"/>
              </a:rPr>
              <a:t>Yếu tố lối sống và tư duy về tài chính hay văn hoá xã hội; </a:t>
            </a: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r>
              <a:rPr lang="en-US" sz="3600">
                <a:solidFill>
                  <a:schemeClr val="tx1">
                    <a:lumMod val="95000"/>
                    <a:lumOff val="5000"/>
                  </a:schemeClr>
                </a:solidFill>
                <a:latin typeface="Times New Roman" pitchFamily="18" charset="0"/>
                <a:cs typeface="Times New Roman" pitchFamily="18" charset="0"/>
              </a:rPr>
              <a:t>K</a:t>
            </a:r>
            <a:r>
              <a:rPr lang="vi-VN" sz="3600">
                <a:solidFill>
                  <a:schemeClr val="tx1">
                    <a:lumMod val="95000"/>
                    <a:lumOff val="5000"/>
                  </a:schemeClr>
                </a:solidFill>
                <a:latin typeface="Times New Roman" pitchFamily="18" charset="0"/>
                <a:cs typeface="Times New Roman" pitchFamily="18" charset="0"/>
              </a:rPr>
              <a:t>inh tế chung của toàn cầu cũng ảnh hưởng tới chi phí sinh hoạt trong gia đình.</a:t>
            </a:r>
          </a:p>
        </p:txBody>
      </p:sp>
    </p:spTree>
    <p:extLst>
      <p:ext uri="{BB962C8B-B14F-4D97-AF65-F5344CB8AC3E}">
        <p14:creationId xmlns:p14="http://schemas.microsoft.com/office/powerpoint/2010/main" val="87628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down)">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down)">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wipe(down)">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6000" r="-3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33D5D6-1E72-1F9F-8483-BB38CDDDE0D2}"/>
              </a:ext>
            </a:extLst>
          </p:cNvPr>
          <p:cNvSpPr/>
          <p:nvPr/>
        </p:nvSpPr>
        <p:spPr>
          <a:xfrm>
            <a:off x="904132" y="889843"/>
            <a:ext cx="8587109" cy="5078313"/>
          </a:xfrm>
          <a:prstGeom prst="rect">
            <a:avLst/>
          </a:prstGeom>
          <a:noFill/>
        </p:spPr>
        <p:txBody>
          <a:bodyPr wrap="square">
            <a:spAutoFit/>
          </a:bodyPr>
          <a:lstStyle/>
          <a:p>
            <a:pPr marL="457200" indent="-457200" algn="just">
              <a:buFont typeface="Wingdings" panose="05000000000000000000" pitchFamily="2" charset="2"/>
              <a:buChar char="v"/>
            </a:pPr>
            <a:r>
              <a:rPr lang="vi-VN" sz="3600">
                <a:solidFill>
                  <a:schemeClr val="tx1">
                    <a:lumMod val="95000"/>
                    <a:lumOff val="5000"/>
                  </a:schemeClr>
                </a:solidFill>
                <a:latin typeface="Times New Roman" pitchFamily="18" charset="0"/>
                <a:cs typeface="Times New Roman" pitchFamily="18" charset="0"/>
              </a:rPr>
              <a:t>Hầu hết các gia đình đã xây dựng và thống nhất quan điểm tư duy về tài chính; có ý thức hơn về việc tiết kiệm để phòng trừ những trường hợp rủi ro xảy ra, đặc biệt là trong cuộc sống nhiều biến động như xã hội ngày nay, dịch bệnh, thiên tai,... có thể xảy đến bất cứ lúc nào. </a:t>
            </a: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r>
              <a:rPr lang="vi-VN" sz="3600">
                <a:solidFill>
                  <a:schemeClr val="tx1">
                    <a:lumMod val="95000"/>
                    <a:lumOff val="5000"/>
                  </a:schemeClr>
                </a:solidFill>
                <a:latin typeface="Times New Roman" pitchFamily="18" charset="0"/>
                <a:cs typeface="Times New Roman" pitchFamily="18" charset="0"/>
              </a:rPr>
              <a:t>Tuy nhiên, yếu tố giáo dục tài chính chưa được nhiều gia đình chú trọng.</a:t>
            </a:r>
          </a:p>
        </p:txBody>
      </p:sp>
    </p:spTree>
    <p:extLst>
      <p:ext uri="{BB962C8B-B14F-4D97-AF65-F5344CB8AC3E}">
        <p14:creationId xmlns:p14="http://schemas.microsoft.com/office/powerpoint/2010/main" val="51947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48C885F4-BF78-39EF-D50C-80B8BB32CF28}"/>
              </a:ext>
            </a:extLst>
          </p:cNvPr>
          <p:cNvSpPr/>
          <p:nvPr/>
        </p:nvSpPr>
        <p:spPr>
          <a:xfrm>
            <a:off x="643469" y="363862"/>
            <a:ext cx="10905065" cy="614264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AF66FF2C-F4FE-80D8-8938-DCC0F3EB6919}"/>
              </a:ext>
            </a:extLst>
          </p:cNvPr>
          <p:cNvSpPr txBox="1"/>
          <p:nvPr/>
        </p:nvSpPr>
        <p:spPr>
          <a:xfrm>
            <a:off x="876228" y="1616690"/>
            <a:ext cx="10672303" cy="4384662"/>
          </a:xfrm>
          <a:prstGeom prst="rect">
            <a:avLst/>
          </a:prstGeom>
          <a:noFill/>
        </p:spPr>
        <p:txBody>
          <a:bodyPr wrap="square" rtlCol="0">
            <a:spAutoFit/>
          </a:bodyPr>
          <a:lstStyle/>
          <a:p>
            <a:pPr marL="448056" indent="-448056" algn="just" defTabSz="896112">
              <a:lnSpc>
                <a:spcPct val="110000"/>
              </a:lnSpc>
              <a:spcAft>
                <a:spcPts val="600"/>
              </a:spcAft>
              <a:buFont typeface="Wingdings" pitchFamily="2" charset="2"/>
              <a:buChar char="Ø"/>
            </a:pPr>
            <a:r>
              <a:rPr lang="vi-VN" sz="3332">
                <a:solidFill>
                  <a:srgbClr val="002060"/>
                </a:solidFill>
                <a:latin typeface="+mj-lt"/>
              </a:rPr>
              <a:t>Thu nhập thực tế của các thành viên trong gia đình.</a:t>
            </a:r>
          </a:p>
          <a:p>
            <a:pPr marL="448056" indent="-448056" algn="just" defTabSz="896112">
              <a:lnSpc>
                <a:spcPct val="110000"/>
              </a:lnSpc>
              <a:spcAft>
                <a:spcPts val="600"/>
              </a:spcAft>
              <a:buFont typeface="Wingdings" pitchFamily="2" charset="2"/>
              <a:buChar char="Ø"/>
            </a:pPr>
            <a:r>
              <a:rPr lang="vi-VN" sz="3332">
                <a:solidFill>
                  <a:srgbClr val="002060"/>
                </a:solidFill>
                <a:latin typeface="+mj-lt"/>
              </a:rPr>
              <a:t>Lối sống của các thành viên trong gia đình.</a:t>
            </a:r>
          </a:p>
          <a:p>
            <a:pPr marL="448056" indent="-448056" algn="just" defTabSz="896112">
              <a:lnSpc>
                <a:spcPct val="110000"/>
              </a:lnSpc>
              <a:spcAft>
                <a:spcPts val="600"/>
              </a:spcAft>
              <a:buFont typeface="Wingdings" pitchFamily="2" charset="2"/>
              <a:buChar char="Ø"/>
            </a:pPr>
            <a:r>
              <a:rPr lang="vi-VN" sz="3332">
                <a:solidFill>
                  <a:srgbClr val="002060"/>
                </a:solidFill>
                <a:latin typeface="+mj-lt"/>
              </a:rPr>
              <a:t>Quyết định chi tiêu trong gia đình.</a:t>
            </a:r>
          </a:p>
          <a:p>
            <a:pPr marL="448056" indent="-448056" algn="just" defTabSz="896112">
              <a:lnSpc>
                <a:spcPct val="110000"/>
              </a:lnSpc>
              <a:spcAft>
                <a:spcPts val="600"/>
              </a:spcAft>
              <a:buFont typeface="Wingdings" pitchFamily="2" charset="2"/>
              <a:buChar char="Ø"/>
            </a:pPr>
            <a:r>
              <a:rPr lang="vi-VN" sz="3332">
                <a:solidFill>
                  <a:srgbClr val="002060"/>
                </a:solidFill>
                <a:latin typeface="+mj-lt"/>
              </a:rPr>
              <a:t>Nhu cầu cho các hoạt động giải trí.</a:t>
            </a:r>
          </a:p>
          <a:p>
            <a:pPr marL="448056" indent="-448056" algn="just" defTabSz="896112">
              <a:lnSpc>
                <a:spcPct val="110000"/>
              </a:lnSpc>
              <a:spcAft>
                <a:spcPts val="600"/>
              </a:spcAft>
              <a:buFont typeface="Wingdings" pitchFamily="2" charset="2"/>
              <a:buChar char="Ø"/>
            </a:pPr>
            <a:r>
              <a:rPr lang="vi-VN" sz="3332">
                <a:solidFill>
                  <a:srgbClr val="002060"/>
                </a:solidFill>
                <a:latin typeface="+mj-lt"/>
              </a:rPr>
              <a:t>Giá cả của một số sản phẩm thiết yếu.</a:t>
            </a:r>
          </a:p>
          <a:p>
            <a:pPr marL="448056" indent="-448056" algn="just" defTabSz="896112">
              <a:lnSpc>
                <a:spcPct val="110000"/>
              </a:lnSpc>
              <a:spcAft>
                <a:spcPts val="600"/>
              </a:spcAft>
              <a:buFont typeface="Wingdings" pitchFamily="2" charset="2"/>
              <a:buChar char="Ø"/>
            </a:pPr>
            <a:r>
              <a:rPr lang="vi-VN" sz="3332">
                <a:solidFill>
                  <a:srgbClr val="002060"/>
                </a:solidFill>
                <a:latin typeface="+mj-lt"/>
              </a:rPr>
              <a:t>Chi phí cho việc giáo dục, y tế, và các nhu cầu cơ bản khác.</a:t>
            </a:r>
          </a:p>
        </p:txBody>
      </p:sp>
      <p:sp>
        <p:nvSpPr>
          <p:cNvPr id="6" name="Rounded Rectangle 12">
            <a:extLst>
              <a:ext uri="{FF2B5EF4-FFF2-40B4-BE49-F238E27FC236}">
                <a16:creationId xmlns:a16="http://schemas.microsoft.com/office/drawing/2014/main" id="{1DE125A9-C977-966D-B179-37594D9694EF}"/>
              </a:ext>
            </a:extLst>
          </p:cNvPr>
          <p:cNvSpPr/>
          <p:nvPr/>
        </p:nvSpPr>
        <p:spPr>
          <a:xfrm>
            <a:off x="2003447" y="58708"/>
            <a:ext cx="8185105" cy="1280229"/>
          </a:xfrm>
          <a:prstGeom prst="roundRect">
            <a:avLst>
              <a:gd name="adj" fmla="val 30702"/>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112">
              <a:spcAft>
                <a:spcPts val="600"/>
              </a:spcAft>
            </a:pPr>
            <a:r>
              <a:rPr lang="vi-VN" sz="3136" b="1" kern="1200">
                <a:solidFill>
                  <a:srgbClr val="FF0000"/>
                </a:solidFill>
                <a:latin typeface="Times New Roman" pitchFamily="18" charset="0"/>
                <a:ea typeface="+mn-ea"/>
                <a:cs typeface="Times New Roman" pitchFamily="18" charset="0"/>
              </a:rPr>
              <a:t>Những yếu tố ảnh hưởng đến chi phí sinh hoạt trong gia đình:</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045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FAA13CDD-7F44-4C8B-DC01-010CB6C8141D}"/>
              </a:ext>
            </a:extLst>
          </p:cNvPr>
          <p:cNvSpPr/>
          <p:nvPr/>
        </p:nvSpPr>
        <p:spPr>
          <a:xfrm>
            <a:off x="157200" y="46300"/>
            <a:ext cx="7006091" cy="3530277"/>
          </a:xfrm>
          <a:prstGeom prst="roundRect">
            <a:avLst>
              <a:gd name="adj" fmla="val 30702"/>
            </a:avLst>
          </a:prstGeom>
          <a:solidFill>
            <a:schemeClr val="bg1">
              <a:alpha val="77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000" b="1" i="0" u="none" strike="noStrike" kern="1200" cap="none" spc="0" normalizeH="0" baseline="0" noProof="0">
              <a:ln>
                <a:noFill/>
              </a:ln>
              <a:solidFill>
                <a:schemeClr val="accent5">
                  <a:lumMod val="75000"/>
                </a:schemeClr>
              </a:solidFill>
              <a:effectLst/>
              <a:uLnTx/>
              <a:uFillTx/>
              <a:latin typeface="Cambria" pitchFamily="18" charset="0"/>
              <a:ea typeface="+mn-ea"/>
              <a:cs typeface="Times New Roman" pitchFamily="18" charset="0"/>
            </a:endParaRPr>
          </a:p>
        </p:txBody>
      </p:sp>
      <p:sp>
        <p:nvSpPr>
          <p:cNvPr id="5" name="Rectangle 4">
            <a:extLst>
              <a:ext uri="{FF2B5EF4-FFF2-40B4-BE49-F238E27FC236}">
                <a16:creationId xmlns:a16="http://schemas.microsoft.com/office/drawing/2014/main" id="{6FB1CB3C-26CF-2A2C-F897-682BF60F6973}"/>
              </a:ext>
            </a:extLst>
          </p:cNvPr>
          <p:cNvSpPr/>
          <p:nvPr/>
        </p:nvSpPr>
        <p:spPr>
          <a:xfrm>
            <a:off x="1108745" y="-94086"/>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i="1">
                <a:solidFill>
                  <a:srgbClr val="FF0000"/>
                </a:solidFill>
                <a:latin typeface="Cambria" pitchFamily="18" charset="0"/>
                <a:cs typeface="Times New Roman" pitchFamily="18" charset="0"/>
              </a:rPr>
              <a:t>NHIỆM VỤ 2</a:t>
            </a:r>
            <a:endParaRPr lang="vi-VN" sz="4000" b="1" i="1">
              <a:solidFill>
                <a:srgbClr val="FF0000"/>
              </a:solidFill>
              <a:latin typeface="Cambria" pitchFamily="18" charset="0"/>
              <a:cs typeface="Times New Roman" pitchFamily="18" charset="0"/>
            </a:endParaRPr>
          </a:p>
        </p:txBody>
      </p:sp>
      <p:sp>
        <p:nvSpPr>
          <p:cNvPr id="6" name="Rectangle 5">
            <a:extLst>
              <a:ext uri="{FF2B5EF4-FFF2-40B4-BE49-F238E27FC236}">
                <a16:creationId xmlns:a16="http://schemas.microsoft.com/office/drawing/2014/main" id="{2E14BE4C-3DCB-E2CF-9FE2-28F46EE7C540}"/>
              </a:ext>
            </a:extLst>
          </p:cNvPr>
          <p:cNvSpPr/>
          <p:nvPr/>
        </p:nvSpPr>
        <p:spPr>
          <a:xfrm>
            <a:off x="234967" y="1038759"/>
            <a:ext cx="6850555" cy="21789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b="1">
                <a:solidFill>
                  <a:schemeClr val="accent5">
                    <a:lumMod val="75000"/>
                  </a:schemeClr>
                </a:solidFill>
                <a:latin typeface="Cambria" pitchFamily="18" charset="0"/>
                <a:cs typeface="Times New Roman" pitchFamily="18" charset="0"/>
              </a:rPr>
              <a:t>Phân tích ảnh hưởng của thu nhập thực tế và quyết định chi tiêu đến chi phí sinh hoạt trong gia đình</a:t>
            </a:r>
          </a:p>
        </p:txBody>
      </p:sp>
    </p:spTree>
    <p:extLst>
      <p:ext uri="{BB962C8B-B14F-4D97-AF65-F5344CB8AC3E}">
        <p14:creationId xmlns:p14="http://schemas.microsoft.com/office/powerpoint/2010/main" val="264183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18A16-A12D-120E-90E3-4A3E894C62A4}"/>
              </a:ext>
            </a:extLst>
          </p:cNvPr>
          <p:cNvPicPr>
            <a:picLocks noChangeAspect="1"/>
          </p:cNvPicPr>
          <p:nvPr/>
        </p:nvPicPr>
        <p:blipFill>
          <a:blip r:embed="rId2"/>
          <a:stretch>
            <a:fillRect/>
          </a:stretch>
        </p:blipFill>
        <p:spPr>
          <a:xfrm>
            <a:off x="0" y="0"/>
            <a:ext cx="12192000" cy="6820191"/>
          </a:xfrm>
          <a:prstGeom prst="rect">
            <a:avLst/>
          </a:prstGeom>
        </p:spPr>
      </p:pic>
    </p:spTree>
    <p:extLst>
      <p:ext uri="{BB962C8B-B14F-4D97-AF65-F5344CB8AC3E}">
        <p14:creationId xmlns:p14="http://schemas.microsoft.com/office/powerpoint/2010/main" val="374342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9">
            <a:extLst>
              <a:ext uri="{FF2B5EF4-FFF2-40B4-BE49-F238E27FC236}">
                <a16:creationId xmlns:a16="http://schemas.microsoft.com/office/drawing/2014/main" id="{FF6EAE51-60C3-9F3F-E23D-571A6173A00F}"/>
              </a:ext>
            </a:extLst>
          </p:cNvPr>
          <p:cNvSpPr/>
          <p:nvPr/>
        </p:nvSpPr>
        <p:spPr>
          <a:xfrm>
            <a:off x="4375844" y="224437"/>
            <a:ext cx="7268288" cy="2194672"/>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ACC9DF-D2E6-FEB5-5B40-A0BE51262CC8}"/>
              </a:ext>
            </a:extLst>
          </p:cNvPr>
          <p:cNvSpPr/>
          <p:nvPr/>
        </p:nvSpPr>
        <p:spPr>
          <a:xfrm>
            <a:off x="4417153" y="505212"/>
            <a:ext cx="6841415" cy="1569660"/>
          </a:xfrm>
          <a:prstGeom prst="rect">
            <a:avLst/>
          </a:prstGeom>
        </p:spPr>
        <p:txBody>
          <a:bodyPr wrap="square">
            <a:spAutoFit/>
          </a:bodyPr>
          <a:lstStyle/>
          <a:p>
            <a:pPr marL="457200" indent="-457200" algn="just">
              <a:buFont typeface="Arial" panose="020B0604020202020204" pitchFamily="34" charset="0"/>
              <a:buChar char="•"/>
            </a:pPr>
            <a:r>
              <a:rPr lang="en-US" sz="3200" b="1" i="1">
                <a:solidFill>
                  <a:schemeClr val="accent5">
                    <a:lumMod val="50000"/>
                  </a:schemeClr>
                </a:solidFill>
                <a:latin typeface="Cambria" pitchFamily="18" charset="0"/>
                <a:cs typeface="Times New Roman" pitchFamily="18" charset="0"/>
              </a:rPr>
              <a:t>G</a:t>
            </a:r>
            <a:r>
              <a:rPr lang="vi-VN" sz="3200" b="1" i="1">
                <a:solidFill>
                  <a:schemeClr val="accent5">
                    <a:lumMod val="50000"/>
                  </a:schemeClr>
                </a:solidFill>
                <a:latin typeface="Cambria" pitchFamily="18" charset="0"/>
                <a:cs typeface="Times New Roman" pitchFamily="18" charset="0"/>
              </a:rPr>
              <a:t>ia đình M có nguồn thu nhập ổn định giành cho chi phí thiết yếu, linh hoạt và du lịch.</a:t>
            </a:r>
          </a:p>
        </p:txBody>
      </p:sp>
      <p:sp>
        <p:nvSpPr>
          <p:cNvPr id="10" name="Right Arrow 31">
            <a:extLst>
              <a:ext uri="{FF2B5EF4-FFF2-40B4-BE49-F238E27FC236}">
                <a16:creationId xmlns:a16="http://schemas.microsoft.com/office/drawing/2014/main" id="{095B9BC2-FD5F-9739-1A8B-89D333D6A568}"/>
              </a:ext>
            </a:extLst>
          </p:cNvPr>
          <p:cNvSpPr/>
          <p:nvPr/>
        </p:nvSpPr>
        <p:spPr>
          <a:xfrm>
            <a:off x="547868" y="1511444"/>
            <a:ext cx="3827976" cy="765590"/>
          </a:xfrm>
          <a:prstGeom prst="rightArrow">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DBEB6F-7D4B-3F80-B2F1-465AA9C1D1D4}"/>
              </a:ext>
            </a:extLst>
          </p:cNvPr>
          <p:cNvSpPr/>
          <p:nvPr/>
        </p:nvSpPr>
        <p:spPr>
          <a:xfrm>
            <a:off x="701802" y="505212"/>
            <a:ext cx="3379399" cy="1077218"/>
          </a:xfrm>
          <a:prstGeom prst="rect">
            <a:avLst/>
          </a:prstGeom>
        </p:spPr>
        <p:txBody>
          <a:bodyPr wrap="square">
            <a:spAutoFit/>
          </a:bodyPr>
          <a:lstStyle/>
          <a:p>
            <a:pPr algn="ctr"/>
            <a:r>
              <a:rPr lang="vi-VN" sz="3200" b="1">
                <a:solidFill>
                  <a:srgbClr val="C00000"/>
                </a:solidFill>
                <a:latin typeface="Cambria" pitchFamily="18" charset="0"/>
                <a:cs typeface="Times New Roman" pitchFamily="18" charset="0"/>
              </a:rPr>
              <a:t>Khi dịch bệnh chưa xảy ra</a:t>
            </a:r>
          </a:p>
        </p:txBody>
      </p:sp>
      <p:sp>
        <p:nvSpPr>
          <p:cNvPr id="12" name="Right Arrow 31">
            <a:extLst>
              <a:ext uri="{FF2B5EF4-FFF2-40B4-BE49-F238E27FC236}">
                <a16:creationId xmlns:a16="http://schemas.microsoft.com/office/drawing/2014/main" id="{2650F902-ECE1-9B36-380D-A7274A9F5D4E}"/>
              </a:ext>
            </a:extLst>
          </p:cNvPr>
          <p:cNvSpPr/>
          <p:nvPr/>
        </p:nvSpPr>
        <p:spPr>
          <a:xfrm flipH="1">
            <a:off x="9572262" y="4280734"/>
            <a:ext cx="2294908" cy="1707265"/>
          </a:xfrm>
          <a:prstGeom prst="rightArrow">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23B3C8-8E33-ADCB-76A6-A798E3F84AC5}"/>
              </a:ext>
            </a:extLst>
          </p:cNvPr>
          <p:cNvSpPr/>
          <p:nvPr/>
        </p:nvSpPr>
        <p:spPr>
          <a:xfrm>
            <a:off x="9373761" y="3238129"/>
            <a:ext cx="2691910" cy="1077218"/>
          </a:xfrm>
          <a:prstGeom prst="rect">
            <a:avLst/>
          </a:prstGeom>
        </p:spPr>
        <p:txBody>
          <a:bodyPr wrap="square">
            <a:spAutoFit/>
          </a:bodyPr>
          <a:lstStyle/>
          <a:p>
            <a:pPr algn="ctr"/>
            <a:r>
              <a:rPr lang="vi-VN" sz="3200" b="1">
                <a:solidFill>
                  <a:srgbClr val="C00000"/>
                </a:solidFill>
                <a:latin typeface="Cambria" pitchFamily="18" charset="0"/>
                <a:cs typeface="Times New Roman" pitchFamily="18" charset="0"/>
              </a:rPr>
              <a:t>Khi dịch bệnh xảy ra</a:t>
            </a:r>
          </a:p>
        </p:txBody>
      </p:sp>
      <p:sp>
        <p:nvSpPr>
          <p:cNvPr id="14" name="Rounded Rectangle 29">
            <a:extLst>
              <a:ext uri="{FF2B5EF4-FFF2-40B4-BE49-F238E27FC236}">
                <a16:creationId xmlns:a16="http://schemas.microsoft.com/office/drawing/2014/main" id="{5ADCA0AA-B740-A00E-CF44-6D3C01C9D592}"/>
              </a:ext>
            </a:extLst>
          </p:cNvPr>
          <p:cNvSpPr/>
          <p:nvPr/>
        </p:nvSpPr>
        <p:spPr>
          <a:xfrm>
            <a:off x="605645" y="2782531"/>
            <a:ext cx="8880742" cy="3851032"/>
          </a:xfrm>
          <a:prstGeom prst="roundRect">
            <a:avLst/>
          </a:prstGeom>
          <a:solidFill>
            <a:schemeClr val="bg1"/>
          </a:solidFill>
          <a:ln w="28575">
            <a:solidFill>
              <a:srgbClr val="17A81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569D4E1-5F42-443B-2F44-C014B0278CA0}"/>
              </a:ext>
            </a:extLst>
          </p:cNvPr>
          <p:cNvSpPr/>
          <p:nvPr/>
        </p:nvSpPr>
        <p:spPr>
          <a:xfrm>
            <a:off x="701802" y="2952084"/>
            <a:ext cx="8651560" cy="3539430"/>
          </a:xfrm>
          <a:prstGeom prst="rect">
            <a:avLst/>
          </a:prstGeom>
        </p:spPr>
        <p:txBody>
          <a:bodyPr wrap="square">
            <a:spAutoFit/>
          </a:bodyPr>
          <a:lstStyle/>
          <a:p>
            <a:pPr marL="457200" indent="-457200" algn="just">
              <a:buFont typeface="Wingdings" panose="05000000000000000000" pitchFamily="2" charset="2"/>
              <a:buChar char="ü"/>
            </a:pPr>
            <a:r>
              <a:rPr lang="en-US" sz="2800" b="1" i="1">
                <a:solidFill>
                  <a:schemeClr val="accent5">
                    <a:lumMod val="50000"/>
                  </a:schemeClr>
                </a:solidFill>
                <a:latin typeface="Cambria" pitchFamily="18" charset="0"/>
                <a:cs typeface="Times New Roman" pitchFamily="18" charset="0"/>
              </a:rPr>
              <a:t>N</a:t>
            </a:r>
            <a:r>
              <a:rPr lang="vi-VN" sz="2800" b="1" i="1">
                <a:solidFill>
                  <a:schemeClr val="accent5">
                    <a:lumMod val="50000"/>
                  </a:schemeClr>
                </a:solidFill>
                <a:latin typeface="Cambria" pitchFamily="18" charset="0"/>
                <a:cs typeface="Times New Roman" pitchFamily="18" charset="0"/>
              </a:rPr>
              <a:t>guồn thu nhập giảm 1 nửa nên gia đình M cắt giảm các chi phí không cần thiết và tiết kiệm trong các chi phí thiết yếu, không đi du lịch để đảm bảo ổn định tài chính trong thời gian khó khăn này. </a:t>
            </a:r>
            <a:endParaRPr lang="en-US" sz="2800" b="1" i="1">
              <a:solidFill>
                <a:schemeClr val="accent5">
                  <a:lumMod val="50000"/>
                </a:schemeClr>
              </a:solidFill>
              <a:latin typeface="Cambria" pitchFamily="18" charset="0"/>
              <a:cs typeface="Times New Roman" pitchFamily="18" charset="0"/>
            </a:endParaRPr>
          </a:p>
          <a:p>
            <a:pPr marL="457200" indent="-457200" algn="just">
              <a:buFont typeface="Wingdings" panose="05000000000000000000" pitchFamily="2" charset="2"/>
              <a:buChar char="ü"/>
            </a:pPr>
            <a:r>
              <a:rPr lang="vi-VN" sz="2800" b="1" i="1">
                <a:solidFill>
                  <a:schemeClr val="accent5">
                    <a:lumMod val="50000"/>
                  </a:schemeClr>
                </a:solidFill>
                <a:latin typeface="Cambria" pitchFamily="18" charset="0"/>
                <a:cs typeface="Times New Roman" pitchFamily="18" charset="0"/>
              </a:rPr>
              <a:t>Gia đình M đã có quyết định chi tiêu phù hợp và thu nhập thực tế đã ảnh hưởng lớn để cuộc sống và quyết định chi tiêu của gia đình M.</a:t>
            </a:r>
          </a:p>
        </p:txBody>
      </p:sp>
    </p:spTree>
    <p:extLst>
      <p:ext uri="{BB962C8B-B14F-4D97-AF65-F5344CB8AC3E}">
        <p14:creationId xmlns:p14="http://schemas.microsoft.com/office/powerpoint/2010/main" val="19936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P spid="12" grpId="0" animBg="1"/>
      <p:bldP spid="13" grpId="0"/>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eative Gradient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chemeClr val="accent5">
              <a:lumMod val="75000"/>
              <a:lumOff val="25000"/>
            </a:schemeClr>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1ED9C639-84DE-47D6-9311-DE22D096325C}" vid="{8897FD28-C2C5-4A9F-A28F-BC63F57A39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6174</TotalTime>
  <Words>2236</Words>
  <Application>Microsoft Office PowerPoint</Application>
  <PresentationFormat>Màn hình rộng</PresentationFormat>
  <Paragraphs>83</Paragraphs>
  <Slides>25</Slides>
  <Notes>0</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25</vt:i4>
      </vt:variant>
    </vt:vector>
  </HeadingPairs>
  <TitlesOfParts>
    <vt:vector size="36" baseType="lpstr">
      <vt:lpstr>Calibri</vt:lpstr>
      <vt:lpstr>Meiryo UI</vt:lpstr>
      <vt:lpstr>Times New Roman</vt:lpstr>
      <vt:lpstr>Wingdings</vt:lpstr>
      <vt:lpstr>Calibri Light</vt:lpstr>
      <vt:lpstr>Cambria</vt:lpstr>
      <vt:lpstr>Courier New</vt:lpstr>
      <vt:lpstr>Arial</vt:lpstr>
      <vt:lpstr>Book Antiqua</vt:lpstr>
      <vt:lpstr>1_Office Theme</vt:lpstr>
      <vt:lpstr>Creative Gradient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354</cp:revision>
  <dcterms:created xsi:type="dcterms:W3CDTF">2018-05-10T00:06:18Z</dcterms:created>
  <dcterms:modified xsi:type="dcterms:W3CDTF">2024-10-31T12:24:34Z</dcterms:modified>
</cp:coreProperties>
</file>